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1">
  <p:sldMasterIdLst>
    <p:sldMasterId id="2147483648" r:id="rId1"/>
    <p:sldMasterId id="2147483660" r:id="rId2"/>
    <p:sldMasterId id="2147483672" r:id="rId3"/>
    <p:sldMasterId id="2147483690" r:id="rId4"/>
  </p:sldMasterIdLst>
  <p:notesMasterIdLst>
    <p:notesMasterId r:id="rId20"/>
  </p:notesMasterIdLst>
  <p:sldIdLst>
    <p:sldId id="256" r:id="rId5"/>
    <p:sldId id="282" r:id="rId6"/>
    <p:sldId id="344" r:id="rId7"/>
    <p:sldId id="338" r:id="rId8"/>
    <p:sldId id="350" r:id="rId9"/>
    <p:sldId id="281" r:id="rId10"/>
    <p:sldId id="290" r:id="rId11"/>
    <p:sldId id="257" r:id="rId12"/>
    <p:sldId id="283" r:id="rId13"/>
    <p:sldId id="265" r:id="rId14"/>
    <p:sldId id="346" r:id="rId15"/>
    <p:sldId id="347" r:id="rId16"/>
    <p:sldId id="262" r:id="rId17"/>
    <p:sldId id="351"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8" autoAdjust="0"/>
    <p:restoredTop sz="94660"/>
  </p:normalViewPr>
  <p:slideViewPr>
    <p:cSldViewPr snapToGrid="0">
      <p:cViewPr varScale="1">
        <p:scale>
          <a:sx n="78" d="100"/>
          <a:sy n="78" d="100"/>
        </p:scale>
        <p:origin x="75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5E41C-5654-442C-8592-E91E2D5D682C}" type="datetimeFigureOut">
              <a:rPr lang="en-CA" smtClean="0"/>
              <a:t>2025-01-24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C8F50-ADAD-44D4-89D2-576F8EEB8861}" type="slidenum">
              <a:rPr lang="en-CA" smtClean="0"/>
              <a:t>‹#›</a:t>
            </a:fld>
            <a:endParaRPr lang="en-CA" dirty="0"/>
          </a:p>
        </p:txBody>
      </p:sp>
    </p:spTree>
    <p:extLst>
      <p:ext uri="{BB962C8B-B14F-4D97-AF65-F5344CB8AC3E}">
        <p14:creationId xmlns:p14="http://schemas.microsoft.com/office/powerpoint/2010/main" val="2168381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Slide 1 Problem: "The Global Emergency Alert Gap"</a:t>
            </a:r>
          </a:p>
          <a:p>
            <a:pPr algn="l">
              <a:buFont typeface="Arial" panose="020B0604020202020204" pitchFamily="34" charset="0"/>
              <a:buChar char="•"/>
            </a:pPr>
            <a:r>
              <a:rPr lang="en-US" b="0" i="0" dirty="0">
                <a:solidFill>
                  <a:srgbClr val="D1D5DB"/>
                </a:solidFill>
                <a:effectLst/>
                <a:latin typeface="Söhne"/>
              </a:rPr>
              <a:t>Describe the problem: "Over 80% of the world lacks access to coordinated emergency alert systems."</a:t>
            </a:r>
          </a:p>
          <a:p>
            <a:pPr algn="l">
              <a:buFont typeface="Arial" panose="020B0604020202020204" pitchFamily="34" charset="0"/>
              <a:buChar char="•"/>
            </a:pPr>
            <a:r>
              <a:rPr lang="en-US" b="0" i="0" dirty="0">
                <a:solidFill>
                  <a:srgbClr val="D1D5DB"/>
                </a:solidFill>
                <a:effectLst/>
                <a:latin typeface="Söhne"/>
              </a:rPr>
              <a:t>Highlight the consequences of this gap: Lives lost, economic losses, and lack of preparedness.</a:t>
            </a:r>
          </a:p>
          <a:p>
            <a:endParaRPr lang="en-CA" dirty="0"/>
          </a:p>
        </p:txBody>
      </p:sp>
      <p:sp>
        <p:nvSpPr>
          <p:cNvPr id="4" name="Slide Number Placeholder 3"/>
          <p:cNvSpPr>
            <a:spLocks noGrp="1"/>
          </p:cNvSpPr>
          <p:nvPr>
            <p:ph type="sldNum" sz="quarter" idx="5"/>
          </p:nvPr>
        </p:nvSpPr>
        <p:spPr/>
        <p:txBody>
          <a:bodyPr/>
          <a:lstStyle/>
          <a:p>
            <a:fld id="{97AB0064-9CEA-4661-80D5-352BA608ECF1}" type="slidenum">
              <a:rPr lang="en-CA" smtClean="0"/>
              <a:pPr/>
              <a:t>6</a:t>
            </a:fld>
            <a:endParaRPr lang="en-CA" dirty="0"/>
          </a:p>
        </p:txBody>
      </p:sp>
    </p:spTree>
    <p:extLst>
      <p:ext uri="{BB962C8B-B14F-4D97-AF65-F5344CB8AC3E}">
        <p14:creationId xmlns:p14="http://schemas.microsoft.com/office/powerpoint/2010/main" val="149505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Industry information</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213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39C0-60B4-FC9F-094F-C7C73D255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ADCB10-7D5A-3E79-A0D7-A854ED062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9D859-E899-9906-1E0A-65C7575A6BB7}"/>
              </a:ext>
            </a:extLst>
          </p:cNvPr>
          <p:cNvSpPr>
            <a:spLocks noGrp="1"/>
          </p:cNvSpPr>
          <p:nvPr>
            <p:ph type="body" idx="1"/>
          </p:nvPr>
        </p:nvSpPr>
        <p:spPr/>
        <p:txBody>
          <a:bodyPr/>
          <a:lstStyle/>
          <a:p>
            <a:r>
              <a:rPr lang="en-US" dirty="0"/>
              <a:t>Industry information</a:t>
            </a:r>
            <a:endParaRPr lang="en-CA" dirty="0"/>
          </a:p>
        </p:txBody>
      </p:sp>
      <p:sp>
        <p:nvSpPr>
          <p:cNvPr id="4" name="Slide Number Placeholder 3">
            <a:extLst>
              <a:ext uri="{FF2B5EF4-FFF2-40B4-BE49-F238E27FC236}">
                <a16:creationId xmlns:a16="http://schemas.microsoft.com/office/drawing/2014/main" id="{2A88EEC4-841D-38E9-1C30-1F9AE967FF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355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Showcase key team members with their expertise and accomplishments.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71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5603-B3A2-7789-271E-A30F1C92D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4FBB8-1E69-C950-8C77-00590409B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8F46C-991D-0A57-C348-8CEC3E55D855}"/>
              </a:ext>
            </a:extLst>
          </p:cNvPr>
          <p:cNvSpPr>
            <a:spLocks noGrp="1"/>
          </p:cNvSpPr>
          <p:nvPr>
            <p:ph type="body" idx="1"/>
          </p:nvPr>
        </p:nvSpPr>
        <p:spPr/>
        <p:txBody>
          <a:bodyPr/>
          <a:lstStyle/>
          <a:p>
            <a:r>
              <a:rPr lang="en-US" b="0" i="0" dirty="0">
                <a:solidFill>
                  <a:srgbClr val="D1D5DB"/>
                </a:solidFill>
                <a:effectLst/>
                <a:latin typeface="Söhne"/>
              </a:rPr>
              <a:t>Showcase key team members with their expertise and accomplishments.</a:t>
            </a:r>
            <a:endParaRPr lang="en-CA" dirty="0"/>
          </a:p>
        </p:txBody>
      </p:sp>
      <p:sp>
        <p:nvSpPr>
          <p:cNvPr id="4" name="Slide Number Placeholder 3">
            <a:extLst>
              <a:ext uri="{FF2B5EF4-FFF2-40B4-BE49-F238E27FC236}">
                <a16:creationId xmlns:a16="http://schemas.microsoft.com/office/drawing/2014/main" id="{11157CC5-FE5B-7936-79D2-23D6628323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14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CCA27-4FE5-10EB-6D4E-133F370DF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5B9E0-BE94-36ED-9267-D46EA5F66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3A29F-59C8-6716-4D5B-8973EACF4B61}"/>
              </a:ext>
            </a:extLst>
          </p:cNvPr>
          <p:cNvSpPr>
            <a:spLocks noGrp="1"/>
          </p:cNvSpPr>
          <p:nvPr>
            <p:ph type="body" idx="1"/>
          </p:nvPr>
        </p:nvSpPr>
        <p:spPr/>
        <p:txBody>
          <a:bodyPr/>
          <a:lstStyle/>
          <a:p>
            <a:r>
              <a:rPr lang="en-US" b="0" i="0" dirty="0">
                <a:solidFill>
                  <a:srgbClr val="D1D5DB"/>
                </a:solidFill>
                <a:effectLst/>
                <a:latin typeface="Söhne"/>
              </a:rPr>
              <a:t>Showcase key team members with their expertise and accomplishments.</a:t>
            </a:r>
            <a:endParaRPr lang="en-CA" dirty="0"/>
          </a:p>
        </p:txBody>
      </p:sp>
      <p:sp>
        <p:nvSpPr>
          <p:cNvPr id="4" name="Slide Number Placeholder 3">
            <a:extLst>
              <a:ext uri="{FF2B5EF4-FFF2-40B4-BE49-F238E27FC236}">
                <a16:creationId xmlns:a16="http://schemas.microsoft.com/office/drawing/2014/main" id="{3F88ED44-52D5-B108-8B93-99DFE49BDB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31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Showcase key team members with their expertise and accomplishments.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AB0064-9CEA-4661-80D5-352BA608ECF1}"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667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8C4D-8542-5626-AC03-38D19BAD52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38E6C1C-E4D1-4764-FF29-4B04E370D8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4518763-4046-D617-DDDF-9D7F73955C81}"/>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F467BE68-2996-1BCC-DC1E-B585FCB772DD}"/>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22FE02A-ADD1-21E4-0DBF-9D31485E9668}"/>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420987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4F0E-0785-63D9-8B7B-41B124900CC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F0F8379-DDAB-CBFC-6BEE-B9CC90F67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E1B576-072F-B434-0E4F-839961A77AEF}"/>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B417C4EF-5E79-F6F4-D473-43D43B3AD17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ECE4A87-95C9-E4AC-C428-2267F540D43B}"/>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220942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00FF0-5CD0-BEB7-CEFD-CD34FF13F0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A4D308F-838E-48FE-E7C9-B23255289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B37A92A-711A-4A52-A807-AEDCBEE947BC}"/>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9378321B-AE22-624F-54F5-8DC226438A4E}"/>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DBDC2E2-EF8A-1DC3-4E36-980DAE272D1C}"/>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4142979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E2B735-CBB6-1720-59FC-485C7C02637E}"/>
              </a:ext>
            </a:extLst>
          </p:cNvPr>
          <p:cNvSpPr>
            <a:spLocks noGrp="1" noRot="1" noMove="1" noResize="1" noEditPoints="1" noAdjustHandles="1" noChangeArrowheads="1" noChangeShapeType="1"/>
          </p:cNvSpPr>
          <p:nvPr userDrawn="1"/>
        </p:nvSpPr>
        <p:spPr>
          <a:xfrm>
            <a:off x="7827264" y="0"/>
            <a:ext cx="4364736" cy="68580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2E6C85BC-EB47-2D48-484E-21CF3EB132C0}"/>
              </a:ext>
            </a:extLst>
          </p:cNvPr>
          <p:cNvSpPr>
            <a:spLocks noGrp="1"/>
          </p:cNvSpPr>
          <p:nvPr>
            <p:ph type="title"/>
          </p:nvPr>
        </p:nvSpPr>
        <p:spPr>
          <a:xfrm>
            <a:off x="908244" y="606427"/>
            <a:ext cx="6206068" cy="938212"/>
          </a:xfrm>
        </p:spPr>
        <p:txBody>
          <a:bodyPr/>
          <a:lstStyle>
            <a:lvl1pPr>
              <a:defRPr lang="en-US" sz="3200" kern="1200" dirty="0">
                <a:solidFill>
                  <a:srgbClr val="009FDB"/>
                </a:solidFill>
                <a:latin typeface="+mj-lt"/>
                <a:ea typeface="+mj-ea"/>
                <a:cs typeface="+mj-cs"/>
              </a:defRPr>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FE4D756B-FD5E-9424-D5F2-1AB5B21D2A06}"/>
              </a:ext>
            </a:extLst>
          </p:cNvPr>
          <p:cNvSpPr>
            <a:spLocks noGrp="1"/>
          </p:cNvSpPr>
          <p:nvPr>
            <p:ph type="body" idx="1"/>
          </p:nvPr>
        </p:nvSpPr>
        <p:spPr>
          <a:xfrm>
            <a:off x="839788" y="1681163"/>
            <a:ext cx="627452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1D738AF-C594-3AD0-A416-C68D646B6176}"/>
              </a:ext>
            </a:extLst>
          </p:cNvPr>
          <p:cNvSpPr>
            <a:spLocks noGrp="1"/>
          </p:cNvSpPr>
          <p:nvPr>
            <p:ph sz="half" idx="2"/>
          </p:nvPr>
        </p:nvSpPr>
        <p:spPr>
          <a:xfrm>
            <a:off x="839788" y="2505075"/>
            <a:ext cx="627452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Box 14">
            <a:extLst>
              <a:ext uri="{FF2B5EF4-FFF2-40B4-BE49-F238E27FC236}">
                <a16:creationId xmlns:a16="http://schemas.microsoft.com/office/drawing/2014/main" id="{393C0B77-BA21-24BB-1198-26CB05E5CB78}"/>
              </a:ext>
            </a:extLst>
          </p:cNvPr>
          <p:cNvSpPr txBox="1"/>
          <p:nvPr userDrawn="1"/>
        </p:nvSpPr>
        <p:spPr>
          <a:xfrm>
            <a:off x="11587858" y="6416991"/>
            <a:ext cx="394660" cy="307777"/>
          </a:xfrm>
          <a:prstGeom prst="rect">
            <a:avLst/>
          </a:prstGeom>
          <a:noFill/>
        </p:spPr>
        <p:txBody>
          <a:bodyPr wrap="none" rtlCol="0">
            <a:spAutoFit/>
          </a:bodyPr>
          <a:lstStyle/>
          <a:p>
            <a:pPr algn="ctr"/>
            <a:fld id="{C5D78DBD-BB43-41B5-8BC1-BED1A14B7558}" type="slidenum">
              <a:rPr lang="en-US" sz="1400" b="0" smtClean="0">
                <a:solidFill>
                  <a:schemeClr val="bg1"/>
                </a:solidFill>
              </a:rPr>
              <a:pPr algn="ctr"/>
              <a:t>‹#›</a:t>
            </a:fld>
            <a:endParaRPr lang="en-US" sz="1400" b="0" dirty="0">
              <a:solidFill>
                <a:schemeClr val="bg1"/>
              </a:solidFill>
            </a:endParaRPr>
          </a:p>
        </p:txBody>
      </p:sp>
    </p:spTree>
    <p:extLst>
      <p:ext uri="{BB962C8B-B14F-4D97-AF65-F5344CB8AC3E}">
        <p14:creationId xmlns:p14="http://schemas.microsoft.com/office/powerpoint/2010/main" val="245296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A660-D27A-B9A5-5D20-C4EE51636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0EC3929-1F79-5395-FDC9-78951E364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F6CAD2-F99E-5B90-B5AD-763965D38CA3}"/>
              </a:ext>
            </a:extLst>
          </p:cNvPr>
          <p:cNvSpPr>
            <a:spLocks noGrp="1"/>
          </p:cNvSpPr>
          <p:nvPr>
            <p:ph type="dt" sz="half" idx="10"/>
          </p:nvPr>
        </p:nvSpPr>
        <p:spPr>
          <a:xfrm>
            <a:off x="838200" y="6356350"/>
            <a:ext cx="2743200" cy="365125"/>
          </a:xfrm>
          <a:prstGeom prst="rect">
            <a:avLst/>
          </a:prstGeom>
        </p:spPr>
        <p:txBody>
          <a:bodyPr/>
          <a:lstStyle/>
          <a:p>
            <a:fld id="{6E3A22EB-1322-4597-9060-455D399310E0}" type="datetime1">
              <a:rPr lang="en-CA" smtClean="0"/>
              <a:t>2025-01-24</a:t>
            </a:fld>
            <a:endParaRPr lang="en-CA" dirty="0"/>
          </a:p>
        </p:txBody>
      </p:sp>
      <p:sp>
        <p:nvSpPr>
          <p:cNvPr id="5" name="Footer Placeholder 4">
            <a:extLst>
              <a:ext uri="{FF2B5EF4-FFF2-40B4-BE49-F238E27FC236}">
                <a16:creationId xmlns:a16="http://schemas.microsoft.com/office/drawing/2014/main" id="{180CD7F9-D5BA-FBE6-E1DD-83B8495DE914}"/>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Tree>
    <p:extLst>
      <p:ext uri="{BB962C8B-B14F-4D97-AF65-F5344CB8AC3E}">
        <p14:creationId xmlns:p14="http://schemas.microsoft.com/office/powerpoint/2010/main" val="4050586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AED-5476-991E-D4BD-EEB1284729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F0A606-253A-2E96-9646-74F9EC48E0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53582A-BB21-D950-3F86-45864CEE3CCF}"/>
              </a:ext>
            </a:extLst>
          </p:cNvPr>
          <p:cNvSpPr>
            <a:spLocks noGrp="1"/>
          </p:cNvSpPr>
          <p:nvPr>
            <p:ph type="dt" sz="half" idx="10"/>
          </p:nvPr>
        </p:nvSpPr>
        <p:spPr>
          <a:xfrm>
            <a:off x="838200" y="6356350"/>
            <a:ext cx="2743200" cy="365125"/>
          </a:xfrm>
          <a:prstGeom prst="rect">
            <a:avLst/>
          </a:prstGeom>
        </p:spPr>
        <p:txBody>
          <a:bodyPr/>
          <a:lstStyle/>
          <a:p>
            <a:fld id="{BF146D4B-6896-4663-9EAC-4EADF61E1980}" type="datetime1">
              <a:rPr lang="en-CA" smtClean="0"/>
              <a:t>2025-01-24</a:t>
            </a:fld>
            <a:endParaRPr lang="en-CA" dirty="0"/>
          </a:p>
        </p:txBody>
      </p:sp>
      <p:sp>
        <p:nvSpPr>
          <p:cNvPr id="5" name="Footer Placeholder 4">
            <a:extLst>
              <a:ext uri="{FF2B5EF4-FFF2-40B4-BE49-F238E27FC236}">
                <a16:creationId xmlns:a16="http://schemas.microsoft.com/office/drawing/2014/main" id="{FDB7C257-05E6-9B65-3CCB-FD2D706D0266}"/>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C2D5BE6D-6586-476F-3573-6FDC68EF5FB1}"/>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2121984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16D-78F9-4E27-BAE0-E29B7DA117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7114613-2022-5419-AFAA-6208B2499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3A1A0C-8089-C5F5-343F-B9A9DC7BF32A}"/>
              </a:ext>
            </a:extLst>
          </p:cNvPr>
          <p:cNvSpPr>
            <a:spLocks noGrp="1"/>
          </p:cNvSpPr>
          <p:nvPr>
            <p:ph type="dt" sz="half" idx="10"/>
          </p:nvPr>
        </p:nvSpPr>
        <p:spPr>
          <a:xfrm>
            <a:off x="838200" y="6356350"/>
            <a:ext cx="2743200" cy="365125"/>
          </a:xfrm>
          <a:prstGeom prst="rect">
            <a:avLst/>
          </a:prstGeom>
        </p:spPr>
        <p:txBody>
          <a:bodyPr/>
          <a:lstStyle/>
          <a:p>
            <a:fld id="{E76C1AE5-B371-4E85-B64B-ADB8748881A6}" type="datetime1">
              <a:rPr lang="en-CA" smtClean="0"/>
              <a:t>2025-01-24</a:t>
            </a:fld>
            <a:endParaRPr lang="en-CA" dirty="0"/>
          </a:p>
        </p:txBody>
      </p:sp>
      <p:sp>
        <p:nvSpPr>
          <p:cNvPr id="5" name="Footer Placeholder 4">
            <a:extLst>
              <a:ext uri="{FF2B5EF4-FFF2-40B4-BE49-F238E27FC236}">
                <a16:creationId xmlns:a16="http://schemas.microsoft.com/office/drawing/2014/main" id="{939EA468-228C-1B61-E7E2-5F0764622C1D}"/>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0EDCB620-8599-15F4-E353-16C672E56999}"/>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1854043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C2C8-5C53-33DE-155F-7805980619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D090275-3244-3993-8772-E67CF1AA7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A2FAA8D-32BF-858B-1CF1-D50E005048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6B69592-E27F-59AB-C9E5-9C220AB01AAA}"/>
              </a:ext>
            </a:extLst>
          </p:cNvPr>
          <p:cNvSpPr>
            <a:spLocks noGrp="1"/>
          </p:cNvSpPr>
          <p:nvPr>
            <p:ph type="dt" sz="half" idx="10"/>
          </p:nvPr>
        </p:nvSpPr>
        <p:spPr>
          <a:xfrm>
            <a:off x="838200" y="6356350"/>
            <a:ext cx="2743200" cy="365125"/>
          </a:xfrm>
          <a:prstGeom prst="rect">
            <a:avLst/>
          </a:prstGeom>
        </p:spPr>
        <p:txBody>
          <a:bodyPr/>
          <a:lstStyle/>
          <a:p>
            <a:fld id="{8A36F909-76E9-429F-9E52-CFDC4C8223F0}" type="datetime1">
              <a:rPr lang="en-CA" smtClean="0"/>
              <a:t>2025-01-24</a:t>
            </a:fld>
            <a:endParaRPr lang="en-CA" dirty="0"/>
          </a:p>
        </p:txBody>
      </p:sp>
      <p:sp>
        <p:nvSpPr>
          <p:cNvPr id="6" name="Footer Placeholder 5">
            <a:extLst>
              <a:ext uri="{FF2B5EF4-FFF2-40B4-BE49-F238E27FC236}">
                <a16:creationId xmlns:a16="http://schemas.microsoft.com/office/drawing/2014/main" id="{1727CFFD-99FB-1B5E-1792-E48E16F15EF5}"/>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C9AF3460-60D8-0C45-BDA1-0A5A78BCFD35}"/>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1711513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AAF0-6DCC-6E9C-003A-0CF484CABCC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7FE9B2A-5956-2AB5-9659-ACB5EE3CEABA}"/>
              </a:ext>
            </a:extLst>
          </p:cNvPr>
          <p:cNvSpPr>
            <a:spLocks noGrp="1"/>
          </p:cNvSpPr>
          <p:nvPr>
            <p:ph type="dt" sz="half" idx="10"/>
          </p:nvPr>
        </p:nvSpPr>
        <p:spPr>
          <a:xfrm>
            <a:off x="838200" y="6356350"/>
            <a:ext cx="2743200" cy="365125"/>
          </a:xfrm>
          <a:prstGeom prst="rect">
            <a:avLst/>
          </a:prstGeom>
        </p:spPr>
        <p:txBody>
          <a:bodyPr/>
          <a:lstStyle/>
          <a:p>
            <a:fld id="{A8018C30-3CE9-4E85-8A61-F3E77D9C6D23}" type="datetime1">
              <a:rPr lang="en-CA" smtClean="0"/>
              <a:t>2025-01-24</a:t>
            </a:fld>
            <a:endParaRPr lang="en-CA" dirty="0"/>
          </a:p>
        </p:txBody>
      </p:sp>
      <p:sp>
        <p:nvSpPr>
          <p:cNvPr id="4" name="Footer Placeholder 3">
            <a:extLst>
              <a:ext uri="{FF2B5EF4-FFF2-40B4-BE49-F238E27FC236}">
                <a16:creationId xmlns:a16="http://schemas.microsoft.com/office/drawing/2014/main" id="{1D5C89F2-5C7D-7EB4-A3DF-C71BE4615FAD}"/>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B2744E44-6A90-B6DE-8EBF-9440966ABB8B}"/>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3881147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C96E09-CE54-E06B-9213-DF398D61D6B0}"/>
              </a:ext>
            </a:extLst>
          </p:cNvPr>
          <p:cNvSpPr>
            <a:spLocks noGrp="1"/>
          </p:cNvSpPr>
          <p:nvPr>
            <p:ph type="dt" sz="half" idx="10"/>
          </p:nvPr>
        </p:nvSpPr>
        <p:spPr>
          <a:xfrm>
            <a:off x="838200" y="6356350"/>
            <a:ext cx="2743200" cy="365125"/>
          </a:xfrm>
          <a:prstGeom prst="rect">
            <a:avLst/>
          </a:prstGeom>
        </p:spPr>
        <p:txBody>
          <a:bodyPr/>
          <a:lstStyle/>
          <a:p>
            <a:fld id="{CDFD0825-4121-4DFC-A8AC-07B43D6A146B}" type="datetime1">
              <a:rPr lang="en-CA" smtClean="0"/>
              <a:t>2025-01-24</a:t>
            </a:fld>
            <a:endParaRPr lang="en-CA" dirty="0"/>
          </a:p>
        </p:txBody>
      </p:sp>
      <p:sp>
        <p:nvSpPr>
          <p:cNvPr id="3" name="Footer Placeholder 2">
            <a:extLst>
              <a:ext uri="{FF2B5EF4-FFF2-40B4-BE49-F238E27FC236}">
                <a16:creationId xmlns:a16="http://schemas.microsoft.com/office/drawing/2014/main" id="{981D15D4-6890-AD4A-3236-E176A1473808}"/>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4" name="Slide Number Placeholder 3">
            <a:extLst>
              <a:ext uri="{FF2B5EF4-FFF2-40B4-BE49-F238E27FC236}">
                <a16:creationId xmlns:a16="http://schemas.microsoft.com/office/drawing/2014/main" id="{76F87D17-49C9-381F-89A7-ED80FCB12119}"/>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1652064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58A3-3E8F-3A1B-C93D-D34EB9A04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0368277-6149-904B-B0CB-53073C51AA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297AD61-D964-6C42-5C4E-5414931DB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6BD7D-2657-F9F6-D783-F621272E0880}"/>
              </a:ext>
            </a:extLst>
          </p:cNvPr>
          <p:cNvSpPr>
            <a:spLocks noGrp="1"/>
          </p:cNvSpPr>
          <p:nvPr>
            <p:ph type="dt" sz="half" idx="10"/>
          </p:nvPr>
        </p:nvSpPr>
        <p:spPr>
          <a:xfrm>
            <a:off x="838200" y="6356350"/>
            <a:ext cx="2743200" cy="365125"/>
          </a:xfrm>
          <a:prstGeom prst="rect">
            <a:avLst/>
          </a:prstGeom>
        </p:spPr>
        <p:txBody>
          <a:bodyPr/>
          <a:lstStyle/>
          <a:p>
            <a:fld id="{376F8C41-815E-4D56-9403-BD1EC8D94026}" type="datetime1">
              <a:rPr lang="en-CA" smtClean="0"/>
              <a:t>2025-01-24</a:t>
            </a:fld>
            <a:endParaRPr lang="en-CA" dirty="0"/>
          </a:p>
        </p:txBody>
      </p:sp>
      <p:sp>
        <p:nvSpPr>
          <p:cNvPr id="6" name="Footer Placeholder 5">
            <a:extLst>
              <a:ext uri="{FF2B5EF4-FFF2-40B4-BE49-F238E27FC236}">
                <a16:creationId xmlns:a16="http://schemas.microsoft.com/office/drawing/2014/main" id="{DEB23F7D-26B0-611F-5966-4B08AE1EC631}"/>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44619EA0-4894-25B3-ED1A-78762542EA7A}"/>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200207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6650-BFF5-2476-A1F5-D4C145CA60D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7C9AFC-DF28-5E30-3908-D8D7C1F129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0B05A12-C7DC-4ACE-726B-4EED338AAA3D}"/>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50AD3B10-DC44-D33B-75F5-D9C3879D837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01B66E0A-8B17-2DA9-9AAA-FD7B6CAA5E6E}"/>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1101570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C9C5-EF99-30BD-93D1-E83EA478C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1240FC5-373F-EB20-D2DA-C7593572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7BF3F70C-B50D-A605-BA2A-407C59B54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E5526-92E9-CA60-67FB-7BA8683AFC5A}"/>
              </a:ext>
            </a:extLst>
          </p:cNvPr>
          <p:cNvSpPr>
            <a:spLocks noGrp="1"/>
          </p:cNvSpPr>
          <p:nvPr>
            <p:ph type="dt" sz="half" idx="10"/>
          </p:nvPr>
        </p:nvSpPr>
        <p:spPr>
          <a:xfrm>
            <a:off x="838200" y="6356350"/>
            <a:ext cx="2743200" cy="365125"/>
          </a:xfrm>
          <a:prstGeom prst="rect">
            <a:avLst/>
          </a:prstGeom>
        </p:spPr>
        <p:txBody>
          <a:bodyPr/>
          <a:lstStyle/>
          <a:p>
            <a:fld id="{C53F97F0-4B0C-4501-905B-1437B7C54E60}" type="datetime1">
              <a:rPr lang="en-CA" smtClean="0"/>
              <a:t>2025-01-24</a:t>
            </a:fld>
            <a:endParaRPr lang="en-CA" dirty="0"/>
          </a:p>
        </p:txBody>
      </p:sp>
      <p:sp>
        <p:nvSpPr>
          <p:cNvPr id="6" name="Footer Placeholder 5">
            <a:extLst>
              <a:ext uri="{FF2B5EF4-FFF2-40B4-BE49-F238E27FC236}">
                <a16:creationId xmlns:a16="http://schemas.microsoft.com/office/drawing/2014/main" id="{C9958CA3-27BD-C330-D844-3E877C6D8FE6}"/>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48A72481-9618-AF06-43B3-501114297F78}"/>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1696358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3718-94F6-8F81-0ABB-EEB762849EF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E87EC2-B25F-1BE3-AB46-07A21AC6D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0429FF-3483-127C-02E1-21214EE30AB6}"/>
              </a:ext>
            </a:extLst>
          </p:cNvPr>
          <p:cNvSpPr>
            <a:spLocks noGrp="1"/>
          </p:cNvSpPr>
          <p:nvPr>
            <p:ph type="dt" sz="half" idx="10"/>
          </p:nvPr>
        </p:nvSpPr>
        <p:spPr>
          <a:xfrm>
            <a:off x="838200" y="6356350"/>
            <a:ext cx="2743200" cy="365125"/>
          </a:xfrm>
          <a:prstGeom prst="rect">
            <a:avLst/>
          </a:prstGeom>
        </p:spPr>
        <p:txBody>
          <a:bodyPr/>
          <a:lstStyle/>
          <a:p>
            <a:fld id="{2A7C0557-5869-4440-899A-170064A4C50B}" type="datetime1">
              <a:rPr lang="en-CA" smtClean="0"/>
              <a:t>2025-01-24</a:t>
            </a:fld>
            <a:endParaRPr lang="en-CA" dirty="0"/>
          </a:p>
        </p:txBody>
      </p:sp>
      <p:sp>
        <p:nvSpPr>
          <p:cNvPr id="5" name="Footer Placeholder 4">
            <a:extLst>
              <a:ext uri="{FF2B5EF4-FFF2-40B4-BE49-F238E27FC236}">
                <a16:creationId xmlns:a16="http://schemas.microsoft.com/office/drawing/2014/main" id="{53619945-5A94-7049-C748-CAEA90F380DA}"/>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A271E8C3-1F3D-87BE-B8FE-FF5D4AAF3D72}"/>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1362272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7D1193-F704-C143-55AE-070951237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B38C457-5CB8-051B-198D-A96D4265E6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2FEDE55-2F9E-8C70-6109-2D3FC6EBBAB4}"/>
              </a:ext>
            </a:extLst>
          </p:cNvPr>
          <p:cNvSpPr>
            <a:spLocks noGrp="1"/>
          </p:cNvSpPr>
          <p:nvPr>
            <p:ph type="dt" sz="half" idx="10"/>
          </p:nvPr>
        </p:nvSpPr>
        <p:spPr>
          <a:xfrm>
            <a:off x="838200" y="6356350"/>
            <a:ext cx="2743200" cy="365125"/>
          </a:xfrm>
          <a:prstGeom prst="rect">
            <a:avLst/>
          </a:prstGeom>
        </p:spPr>
        <p:txBody>
          <a:bodyPr/>
          <a:lstStyle/>
          <a:p>
            <a:fld id="{69957501-947E-4639-9BFC-AE8F43202C9F}" type="datetime1">
              <a:rPr lang="en-CA" smtClean="0"/>
              <a:t>2025-01-24</a:t>
            </a:fld>
            <a:endParaRPr lang="en-CA" dirty="0"/>
          </a:p>
        </p:txBody>
      </p:sp>
      <p:sp>
        <p:nvSpPr>
          <p:cNvPr id="5" name="Footer Placeholder 4">
            <a:extLst>
              <a:ext uri="{FF2B5EF4-FFF2-40B4-BE49-F238E27FC236}">
                <a16:creationId xmlns:a16="http://schemas.microsoft.com/office/drawing/2014/main" id="{C9099850-9669-BA2A-FF60-1DF52D877BDE}"/>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FE973339-BD74-BF82-2B75-B1816EBB2C33}"/>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pPr/>
              <a:t>‹#›</a:t>
            </a:fld>
            <a:endParaRPr lang="en-CA" dirty="0"/>
          </a:p>
        </p:txBody>
      </p:sp>
    </p:spTree>
    <p:extLst>
      <p:ext uri="{BB962C8B-B14F-4D97-AF65-F5344CB8AC3E}">
        <p14:creationId xmlns:p14="http://schemas.microsoft.com/office/powerpoint/2010/main" val="371668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CCAD520-8394-49BD-AB77-7FE79560844C}" type="datetime1">
              <a:rPr lang="en-CA" smtClean="0"/>
              <a:t>2025-01-24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pic>
        <p:nvPicPr>
          <p:cNvPr id="9" name="Picture 8">
            <a:extLst>
              <a:ext uri="{FF2B5EF4-FFF2-40B4-BE49-F238E27FC236}">
                <a16:creationId xmlns:a16="http://schemas.microsoft.com/office/drawing/2014/main" id="{05EB2C30-CE45-CBCC-9422-23F03C229B3F}"/>
              </a:ext>
            </a:extLst>
          </p:cNvPr>
          <p:cNvPicPr>
            <a:picLocks noChangeAspect="1"/>
          </p:cNvPicPr>
          <p:nvPr userDrawn="1"/>
        </p:nvPicPr>
        <p:blipFill>
          <a:blip r:embed="rId3" cstate="print"/>
          <a:stretch>
            <a:fillRect/>
          </a:stretch>
        </p:blipFill>
        <p:spPr>
          <a:xfrm>
            <a:off x="9732658" y="6137862"/>
            <a:ext cx="2190414" cy="505360"/>
          </a:xfrm>
          <a:prstGeom prst="rect">
            <a:avLst/>
          </a:prstGeom>
        </p:spPr>
      </p:pic>
    </p:spTree>
    <p:extLst>
      <p:ext uri="{BB962C8B-B14F-4D97-AF65-F5344CB8AC3E}">
        <p14:creationId xmlns:p14="http://schemas.microsoft.com/office/powerpoint/2010/main" val="260512605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52E839-5673-4435-BCEB-9F01056DAED4}"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pic>
        <p:nvPicPr>
          <p:cNvPr id="8" name="Picture 7">
            <a:extLst>
              <a:ext uri="{FF2B5EF4-FFF2-40B4-BE49-F238E27FC236}">
                <a16:creationId xmlns:a16="http://schemas.microsoft.com/office/drawing/2014/main" id="{74A58942-0919-91E6-C2E7-4A5EE580406A}"/>
              </a:ext>
            </a:extLst>
          </p:cNvPr>
          <p:cNvPicPr>
            <a:picLocks noChangeAspect="1"/>
          </p:cNvPicPr>
          <p:nvPr userDrawn="1"/>
        </p:nvPicPr>
        <p:blipFill>
          <a:blip r:embed="rId3" cstate="print"/>
          <a:stretch>
            <a:fillRect/>
          </a:stretch>
        </p:blipFill>
        <p:spPr>
          <a:xfrm>
            <a:off x="9732658" y="6137862"/>
            <a:ext cx="2190414" cy="505360"/>
          </a:xfrm>
          <a:prstGeom prst="rect">
            <a:avLst/>
          </a:prstGeom>
        </p:spPr>
      </p:pic>
    </p:spTree>
    <p:extLst>
      <p:ext uri="{BB962C8B-B14F-4D97-AF65-F5344CB8AC3E}">
        <p14:creationId xmlns:p14="http://schemas.microsoft.com/office/powerpoint/2010/main" val="3287040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03848C-2F90-4DDD-8B4C-9E3C3E0F5390}"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2357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A78DA-0C89-406D-85EA-88987753FBC8}" type="datetime1">
              <a:rPr lang="en-CA" smtClean="0"/>
              <a:t>2025-01-24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117796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2E45E7-9C58-446F-97B0-7AEF89916934}" type="datetime1">
              <a:rPr lang="en-CA" smtClean="0"/>
              <a:t>2025-01-24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42357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A974AB-7CBD-4C7B-A666-23AFC7E115B9}" type="datetime1">
              <a:rPr lang="en-CA" smtClean="0"/>
              <a:t>2025-01-24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21842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C86273B-57E0-4271-97E6-1C15C91827F8}" type="datetime1">
              <a:rPr lang="en-CA" smtClean="0"/>
              <a:t>2025-01-24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2880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AE87-E8FC-74FE-DC63-82EFA32B30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573DE1A-BC13-D0EC-F71F-0B60E8259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F13A03-C4E2-ECDD-0A48-0E8F3E3D5BDC}"/>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07ED5A8C-0D2D-E2CB-3F67-DE741BBBF9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F9DBB9D-DE6E-3EBA-802A-740BE41C1864}"/>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3835048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45C1C-578B-4BB4-9841-DB7D937C13BA}" type="datetime1">
              <a:rPr lang="en-CA" smtClean="0"/>
              <a:t>2025-01-24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10523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C7A00-DF06-4EEC-9121-E64F68F34BF1}" type="datetime1">
              <a:rPr lang="en-CA" smtClean="0"/>
              <a:t>2025-01-24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32474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923063-C96A-48F8-9529-029BBA698223}" type="datetime1">
              <a:rPr lang="en-CA" smtClean="0"/>
              <a:t>2025-01-24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9203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E46D0B-F0BA-424F-AE1C-12A10017EDC8}"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6073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DDED5-BA73-4BA0-AA4B-00241C2AD3FF}"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200313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347C7-CEA6-45BF-A0D0-C768CD91FE9B}"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475352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1EBC0C-9591-471B-8FB6-4920FA839D26}"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5734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4A0E6-EFD9-4B84-84C8-30FEE1DDC882}"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18771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EFB708-EFCF-47E8-9A17-76F2F2F450F0}"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195712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97D202-3DF1-4A58-9190-57D7B437F0B7}" type="datetime1">
              <a:rPr lang="en-CA" smtClean="0"/>
              <a:t>2025-01-24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4994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446F-F192-ADDF-9529-89342643197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7E26F76-98AA-D5D1-4638-8D9C455B8E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A32B7FC-C413-DE5C-8D55-E1CFCB044B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6D27036-314E-0B86-45FE-2630E33D867E}"/>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6" name="Footer Placeholder 5">
            <a:extLst>
              <a:ext uri="{FF2B5EF4-FFF2-40B4-BE49-F238E27FC236}">
                <a16:creationId xmlns:a16="http://schemas.microsoft.com/office/drawing/2014/main" id="{80082ED5-B4FF-EE9E-E640-7B51B9D71105}"/>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FB04F5FB-7BC1-F9AC-43BA-3BA975FDD14B}"/>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17060705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E2B735-CBB6-1720-59FC-485C7C02637E}"/>
              </a:ext>
            </a:extLst>
          </p:cNvPr>
          <p:cNvSpPr>
            <a:spLocks noGrp="1" noRot="1" noMove="1" noResize="1" noEditPoints="1" noAdjustHandles="1" noChangeArrowheads="1" noChangeShapeType="1"/>
          </p:cNvSpPr>
          <p:nvPr userDrawn="1"/>
        </p:nvSpPr>
        <p:spPr>
          <a:xfrm>
            <a:off x="7827264" y="0"/>
            <a:ext cx="4364736" cy="68580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2E6C85BC-EB47-2D48-484E-21CF3EB132C0}"/>
              </a:ext>
            </a:extLst>
          </p:cNvPr>
          <p:cNvSpPr>
            <a:spLocks noGrp="1"/>
          </p:cNvSpPr>
          <p:nvPr>
            <p:ph type="title"/>
          </p:nvPr>
        </p:nvSpPr>
        <p:spPr>
          <a:xfrm>
            <a:off x="908244" y="606427"/>
            <a:ext cx="6206068" cy="938212"/>
          </a:xfrm>
        </p:spPr>
        <p:txBody>
          <a:bodyPr/>
          <a:lstStyle>
            <a:lvl1pPr>
              <a:defRPr lang="en-US" sz="3200" kern="1200" dirty="0">
                <a:solidFill>
                  <a:srgbClr val="009FDB"/>
                </a:solidFill>
                <a:latin typeface="+mj-lt"/>
                <a:ea typeface="+mj-ea"/>
                <a:cs typeface="+mj-cs"/>
              </a:defRPr>
            </a:lvl1p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FE4D756B-FD5E-9424-D5F2-1AB5B21D2A06}"/>
              </a:ext>
            </a:extLst>
          </p:cNvPr>
          <p:cNvSpPr>
            <a:spLocks noGrp="1"/>
          </p:cNvSpPr>
          <p:nvPr>
            <p:ph type="body" idx="1"/>
          </p:nvPr>
        </p:nvSpPr>
        <p:spPr>
          <a:xfrm>
            <a:off x="839788" y="1681163"/>
            <a:ext cx="627452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1D738AF-C594-3AD0-A416-C68D646B6176}"/>
              </a:ext>
            </a:extLst>
          </p:cNvPr>
          <p:cNvSpPr>
            <a:spLocks noGrp="1"/>
          </p:cNvSpPr>
          <p:nvPr>
            <p:ph sz="half" idx="2"/>
          </p:nvPr>
        </p:nvSpPr>
        <p:spPr>
          <a:xfrm>
            <a:off x="839788" y="2505075"/>
            <a:ext cx="627452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Box 14">
            <a:extLst>
              <a:ext uri="{FF2B5EF4-FFF2-40B4-BE49-F238E27FC236}">
                <a16:creationId xmlns:a16="http://schemas.microsoft.com/office/drawing/2014/main" id="{393C0B77-BA21-24BB-1198-26CB05E5CB78}"/>
              </a:ext>
            </a:extLst>
          </p:cNvPr>
          <p:cNvSpPr txBox="1"/>
          <p:nvPr userDrawn="1"/>
        </p:nvSpPr>
        <p:spPr>
          <a:xfrm>
            <a:off x="11587858" y="6416991"/>
            <a:ext cx="394660" cy="307777"/>
          </a:xfrm>
          <a:prstGeom prst="rect">
            <a:avLst/>
          </a:prstGeom>
          <a:noFill/>
        </p:spPr>
        <p:txBody>
          <a:bodyPr wrap="none" rtlCol="0">
            <a:spAutoFit/>
          </a:bodyPr>
          <a:lstStyle/>
          <a:p>
            <a:pPr algn="ctr"/>
            <a:fld id="{C5D78DBD-BB43-41B5-8BC1-BED1A14B7558}" type="slidenum">
              <a:rPr lang="en-US" sz="1400" b="0" smtClean="0">
                <a:solidFill>
                  <a:schemeClr val="bg1"/>
                </a:solidFill>
              </a:rPr>
              <a:pPr algn="ctr"/>
              <a:t>‹#›</a:t>
            </a:fld>
            <a:endParaRPr lang="en-US" sz="1400" b="0" dirty="0">
              <a:solidFill>
                <a:schemeClr val="bg1"/>
              </a:solidFill>
            </a:endParaRPr>
          </a:p>
        </p:txBody>
      </p:sp>
    </p:spTree>
    <p:extLst>
      <p:ext uri="{BB962C8B-B14F-4D97-AF65-F5344CB8AC3E}">
        <p14:creationId xmlns:p14="http://schemas.microsoft.com/office/powerpoint/2010/main" val="2563554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A660-D27A-B9A5-5D20-C4EE51636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0EC3929-1F79-5395-FDC9-78951E364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F6CAD2-F99E-5B90-B5AD-763965D38CA3}"/>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5" name="Footer Placeholder 4">
            <a:extLst>
              <a:ext uri="{FF2B5EF4-FFF2-40B4-BE49-F238E27FC236}">
                <a16:creationId xmlns:a16="http://schemas.microsoft.com/office/drawing/2014/main" id="{180CD7F9-D5BA-FBE6-E1DD-83B8495DE914}"/>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Tree>
    <p:extLst>
      <p:ext uri="{BB962C8B-B14F-4D97-AF65-F5344CB8AC3E}">
        <p14:creationId xmlns:p14="http://schemas.microsoft.com/office/powerpoint/2010/main" val="1445300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5AED-5476-991E-D4BD-EEB12847299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8F0A606-253A-2E96-9646-74F9EC48E0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53582A-BB21-D950-3F86-45864CEE3CCF}"/>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5" name="Footer Placeholder 4">
            <a:extLst>
              <a:ext uri="{FF2B5EF4-FFF2-40B4-BE49-F238E27FC236}">
                <a16:creationId xmlns:a16="http://schemas.microsoft.com/office/drawing/2014/main" id="{FDB7C257-05E6-9B65-3CCB-FD2D706D0266}"/>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C2D5BE6D-6586-476F-3573-6FDC68EF5FB1}"/>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21555851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16D-78F9-4E27-BAE0-E29B7DA117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7114613-2022-5419-AFAA-6208B2499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3A1A0C-8089-C5F5-343F-B9A9DC7BF32A}"/>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5" name="Footer Placeholder 4">
            <a:extLst>
              <a:ext uri="{FF2B5EF4-FFF2-40B4-BE49-F238E27FC236}">
                <a16:creationId xmlns:a16="http://schemas.microsoft.com/office/drawing/2014/main" id="{939EA468-228C-1B61-E7E2-5F0764622C1D}"/>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0EDCB620-8599-15F4-E353-16C672E56999}"/>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2052796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C2C8-5C53-33DE-155F-7805980619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D090275-3244-3993-8772-E67CF1AA7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A2FAA8D-32BF-858B-1CF1-D50E005048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6B69592-E27F-59AB-C9E5-9C220AB01AAA}"/>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6" name="Footer Placeholder 5">
            <a:extLst>
              <a:ext uri="{FF2B5EF4-FFF2-40B4-BE49-F238E27FC236}">
                <a16:creationId xmlns:a16="http://schemas.microsoft.com/office/drawing/2014/main" id="{1727CFFD-99FB-1B5E-1792-E48E16F15EF5}"/>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C9AF3460-60D8-0C45-BDA1-0A5A78BCFD35}"/>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41403194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AAF0-6DCC-6E9C-003A-0CF484CABCC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7FE9B2A-5956-2AB5-9659-ACB5EE3CEABA}"/>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4" name="Footer Placeholder 3">
            <a:extLst>
              <a:ext uri="{FF2B5EF4-FFF2-40B4-BE49-F238E27FC236}">
                <a16:creationId xmlns:a16="http://schemas.microsoft.com/office/drawing/2014/main" id="{1D5C89F2-5C7D-7EB4-A3DF-C71BE4615FAD}"/>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B2744E44-6A90-B6DE-8EBF-9440966ABB8B}"/>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1770389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C96E09-CE54-E06B-9213-DF398D61D6B0}"/>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3" name="Footer Placeholder 2">
            <a:extLst>
              <a:ext uri="{FF2B5EF4-FFF2-40B4-BE49-F238E27FC236}">
                <a16:creationId xmlns:a16="http://schemas.microsoft.com/office/drawing/2014/main" id="{981D15D4-6890-AD4A-3236-E176A1473808}"/>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4" name="Slide Number Placeholder 3">
            <a:extLst>
              <a:ext uri="{FF2B5EF4-FFF2-40B4-BE49-F238E27FC236}">
                <a16:creationId xmlns:a16="http://schemas.microsoft.com/office/drawing/2014/main" id="{76F87D17-49C9-381F-89A7-ED80FCB12119}"/>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19943967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58A3-3E8F-3A1B-C93D-D34EB9A04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0368277-6149-904B-B0CB-53073C51AA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297AD61-D964-6C42-5C4E-5414931DB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6BD7D-2657-F9F6-D783-F621272E0880}"/>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6" name="Footer Placeholder 5">
            <a:extLst>
              <a:ext uri="{FF2B5EF4-FFF2-40B4-BE49-F238E27FC236}">
                <a16:creationId xmlns:a16="http://schemas.microsoft.com/office/drawing/2014/main" id="{DEB23F7D-26B0-611F-5966-4B08AE1EC631}"/>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44619EA0-4894-25B3-ED1A-78762542EA7A}"/>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2622279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C9C5-EF99-30BD-93D1-E83EA478C4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1240FC5-373F-EB20-D2DA-C75935725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7BF3F70C-B50D-A605-BA2A-407C59B54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E5526-92E9-CA60-67FB-7BA8683AFC5A}"/>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6" name="Footer Placeholder 5">
            <a:extLst>
              <a:ext uri="{FF2B5EF4-FFF2-40B4-BE49-F238E27FC236}">
                <a16:creationId xmlns:a16="http://schemas.microsoft.com/office/drawing/2014/main" id="{C9958CA3-27BD-C330-D844-3E877C6D8FE6}"/>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7" name="Slide Number Placeholder 6">
            <a:extLst>
              <a:ext uri="{FF2B5EF4-FFF2-40B4-BE49-F238E27FC236}">
                <a16:creationId xmlns:a16="http://schemas.microsoft.com/office/drawing/2014/main" id="{48A72481-9618-AF06-43B3-501114297F78}"/>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12316649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3718-94F6-8F81-0ABB-EEB762849EF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E87EC2-B25F-1BE3-AB46-07A21AC6D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0429FF-3483-127C-02E1-21214EE30AB6}"/>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5" name="Footer Placeholder 4">
            <a:extLst>
              <a:ext uri="{FF2B5EF4-FFF2-40B4-BE49-F238E27FC236}">
                <a16:creationId xmlns:a16="http://schemas.microsoft.com/office/drawing/2014/main" id="{53619945-5A94-7049-C748-CAEA90F380DA}"/>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A271E8C3-1F3D-87BE-B8FE-FF5D4AAF3D72}"/>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267715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37C2-8948-AE38-892B-07D6E953A8A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487CEEA-DD57-B245-02DE-3F2DE6F6A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2D5A0-0C83-E7B7-1D6F-BF46B9BFCD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6EE90CB-2A5E-BD32-9B9D-0A59B9C6E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4C3C76-BCAE-A0D0-ECAC-A57C87A890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FAEC372-BC21-BE05-C20A-37549F691592}"/>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8" name="Footer Placeholder 7">
            <a:extLst>
              <a:ext uri="{FF2B5EF4-FFF2-40B4-BE49-F238E27FC236}">
                <a16:creationId xmlns:a16="http://schemas.microsoft.com/office/drawing/2014/main" id="{2E0333EB-9AE0-90B9-B4F5-1CD1382D78DA}"/>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B3DA4F31-8349-140E-8C84-5A6E976C4097}"/>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42597911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7D1193-F704-C143-55AE-070951237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B38C457-5CB8-051B-198D-A96D4265E6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2FEDE55-2F9E-8C70-6109-2D3FC6EBBAB4}"/>
              </a:ext>
            </a:extLst>
          </p:cNvPr>
          <p:cNvSpPr>
            <a:spLocks noGrp="1"/>
          </p:cNvSpPr>
          <p:nvPr>
            <p:ph type="dt" sz="half" idx="10"/>
          </p:nvPr>
        </p:nvSpPr>
        <p:spPr>
          <a:xfrm>
            <a:off x="838200" y="6356350"/>
            <a:ext cx="2743200" cy="365125"/>
          </a:xfrm>
          <a:prstGeom prst="rect">
            <a:avLst/>
          </a:prstGeom>
        </p:spPr>
        <p:txBody>
          <a:bodyPr/>
          <a:lstStyle/>
          <a:p>
            <a:fld id="{8C7D161A-8342-4AE4-9D08-02C0A539937A}" type="datetimeFigureOut">
              <a:rPr lang="en-CA" smtClean="0"/>
              <a:t>2025-01-24</a:t>
            </a:fld>
            <a:endParaRPr lang="en-CA" dirty="0"/>
          </a:p>
        </p:txBody>
      </p:sp>
      <p:sp>
        <p:nvSpPr>
          <p:cNvPr id="5" name="Footer Placeholder 4">
            <a:extLst>
              <a:ext uri="{FF2B5EF4-FFF2-40B4-BE49-F238E27FC236}">
                <a16:creationId xmlns:a16="http://schemas.microsoft.com/office/drawing/2014/main" id="{C9099850-9669-BA2A-FF60-1DF52D877BDE}"/>
              </a:ext>
            </a:extLst>
          </p:cNvPr>
          <p:cNvSpPr>
            <a:spLocks noGrp="1"/>
          </p:cNvSpPr>
          <p:nvPr>
            <p:ph type="ftr" sz="quarter" idx="11"/>
          </p:nvPr>
        </p:nvSpPr>
        <p:spPr>
          <a:xfrm>
            <a:off x="4038600" y="6356350"/>
            <a:ext cx="4114800" cy="365125"/>
          </a:xfrm>
          <a:prstGeom prst="rect">
            <a:avLst/>
          </a:prstGeom>
        </p:spPr>
        <p:txBody>
          <a:bodyPr/>
          <a:lstStyle/>
          <a:p>
            <a:endParaRPr lang="en-CA" dirty="0"/>
          </a:p>
        </p:txBody>
      </p:sp>
      <p:sp>
        <p:nvSpPr>
          <p:cNvPr id="6" name="Slide Number Placeholder 5">
            <a:extLst>
              <a:ext uri="{FF2B5EF4-FFF2-40B4-BE49-F238E27FC236}">
                <a16:creationId xmlns:a16="http://schemas.microsoft.com/office/drawing/2014/main" id="{FE973339-BD74-BF82-2B75-B1816EBB2C33}"/>
              </a:ext>
            </a:extLst>
          </p:cNvPr>
          <p:cNvSpPr>
            <a:spLocks noGrp="1"/>
          </p:cNvSpPr>
          <p:nvPr>
            <p:ph type="sldNum" sz="quarter" idx="12"/>
          </p:nvPr>
        </p:nvSpPr>
        <p:spPr>
          <a:xfrm>
            <a:off x="8610600" y="6356350"/>
            <a:ext cx="2743200" cy="365125"/>
          </a:xfrm>
          <a:prstGeom prst="rect">
            <a:avLst/>
          </a:prstGeom>
        </p:spPr>
        <p:txBody>
          <a:bodyPr/>
          <a:lstStyle/>
          <a:p>
            <a:fld id="{BF396A82-24FA-4FE4-83CB-C1D36B216E3F}" type="slidenum">
              <a:rPr lang="en-CA" smtClean="0"/>
              <a:t>‹#›</a:t>
            </a:fld>
            <a:endParaRPr lang="en-CA" dirty="0"/>
          </a:p>
        </p:txBody>
      </p:sp>
    </p:spTree>
    <p:extLst>
      <p:ext uri="{BB962C8B-B14F-4D97-AF65-F5344CB8AC3E}">
        <p14:creationId xmlns:p14="http://schemas.microsoft.com/office/powerpoint/2010/main" val="264400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1B36-F85A-8DDE-2E2A-5920707C107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37878B-B692-9AC0-A091-FA9811FBDF1C}"/>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4" name="Footer Placeholder 3">
            <a:extLst>
              <a:ext uri="{FF2B5EF4-FFF2-40B4-BE49-F238E27FC236}">
                <a16:creationId xmlns:a16="http://schemas.microsoft.com/office/drawing/2014/main" id="{FA6A64AC-011B-910F-1965-C1FEA64A541E}"/>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E6DB00A0-6732-4383-9789-8ECB760BE931}"/>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286450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09C769-D15A-A086-FE61-4B1653D82EC0}"/>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3" name="Footer Placeholder 2">
            <a:extLst>
              <a:ext uri="{FF2B5EF4-FFF2-40B4-BE49-F238E27FC236}">
                <a16:creationId xmlns:a16="http://schemas.microsoft.com/office/drawing/2014/main" id="{9A549383-3D8D-DF8C-D04B-5FE4E6B972A3}"/>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5CAE1488-36E5-96D4-DC12-CBC791876253}"/>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1775002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CEFF-2597-1D64-A106-F3E93C7984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1E6D06D-D0E8-FD98-1322-9E4DFED15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5688222-1536-A784-917C-FD26C079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560087-F22C-4BDE-3AA4-B2648929812E}"/>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6" name="Footer Placeholder 5">
            <a:extLst>
              <a:ext uri="{FF2B5EF4-FFF2-40B4-BE49-F238E27FC236}">
                <a16:creationId xmlns:a16="http://schemas.microsoft.com/office/drawing/2014/main" id="{F9CCA03D-C15F-4F56-49FD-E9073680B346}"/>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C35BC21-4DE4-7C6B-101D-765C7AC6329C}"/>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338685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569C-739A-E7AA-5E24-BBDAE74C8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99E1EA2-17BD-D11A-2913-F92D328B58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49869177-240F-808B-6115-2345C9FBD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4AA8E-DFAB-8BFA-6F78-E904C95020E3}"/>
              </a:ext>
            </a:extLst>
          </p:cNvPr>
          <p:cNvSpPr>
            <a:spLocks noGrp="1"/>
          </p:cNvSpPr>
          <p:nvPr>
            <p:ph type="dt" sz="half" idx="10"/>
          </p:nvPr>
        </p:nvSpPr>
        <p:spPr/>
        <p:txBody>
          <a:bodyPr/>
          <a:lstStyle/>
          <a:p>
            <a:fld id="{CE424988-4040-4AC6-8E4F-6E98752130FC}" type="datetimeFigureOut">
              <a:rPr lang="en-CA" smtClean="0"/>
              <a:t>2025-01-24</a:t>
            </a:fld>
            <a:endParaRPr lang="en-CA" dirty="0"/>
          </a:p>
        </p:txBody>
      </p:sp>
      <p:sp>
        <p:nvSpPr>
          <p:cNvPr id="6" name="Footer Placeholder 5">
            <a:extLst>
              <a:ext uri="{FF2B5EF4-FFF2-40B4-BE49-F238E27FC236}">
                <a16:creationId xmlns:a16="http://schemas.microsoft.com/office/drawing/2014/main" id="{B99B0A08-989D-EA9E-4858-1833EC208BE2}"/>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CD3F35FB-E7DE-0EB7-C5B9-EE175BA861D8}"/>
              </a:ext>
            </a:extLst>
          </p:cNvPr>
          <p:cNvSpPr>
            <a:spLocks noGrp="1"/>
          </p:cNvSpPr>
          <p:nvPr>
            <p:ph type="sldNum" sz="quarter" idx="12"/>
          </p:nvPr>
        </p:nvSpPr>
        <p:spPr/>
        <p:txBody>
          <a:bodyPr/>
          <a:lstStyle/>
          <a:p>
            <a:fld id="{1B8876F8-99A0-4186-9346-D16538FA537F}" type="slidenum">
              <a:rPr lang="en-CA" smtClean="0"/>
              <a:t>‹#›</a:t>
            </a:fld>
            <a:endParaRPr lang="en-CA" dirty="0"/>
          </a:p>
        </p:txBody>
      </p:sp>
    </p:spTree>
    <p:extLst>
      <p:ext uri="{BB962C8B-B14F-4D97-AF65-F5344CB8AC3E}">
        <p14:creationId xmlns:p14="http://schemas.microsoft.com/office/powerpoint/2010/main" val="327944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873C67-AA84-8EA5-1639-DECE93EC3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9B3CBB8-F7EE-24BA-8602-6B178200C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174D35-E1E1-3DC6-9953-761546CD0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24988-4040-4AC6-8E4F-6E98752130FC}" type="datetimeFigureOut">
              <a:rPr lang="en-CA" smtClean="0"/>
              <a:t>2025-01-24</a:t>
            </a:fld>
            <a:endParaRPr lang="en-CA" dirty="0"/>
          </a:p>
        </p:txBody>
      </p:sp>
      <p:sp>
        <p:nvSpPr>
          <p:cNvPr id="5" name="Footer Placeholder 4">
            <a:extLst>
              <a:ext uri="{FF2B5EF4-FFF2-40B4-BE49-F238E27FC236}">
                <a16:creationId xmlns:a16="http://schemas.microsoft.com/office/drawing/2014/main" id="{1BE66BB7-37B4-8ED2-5604-791254E2FE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50F66BA5-64F3-1A5D-7A99-506357693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876F8-99A0-4186-9346-D16538FA537F}" type="slidenum">
              <a:rPr lang="en-CA" smtClean="0"/>
              <a:t>‹#›</a:t>
            </a:fld>
            <a:endParaRPr lang="en-CA" dirty="0"/>
          </a:p>
        </p:txBody>
      </p:sp>
    </p:spTree>
    <p:extLst>
      <p:ext uri="{BB962C8B-B14F-4D97-AF65-F5344CB8AC3E}">
        <p14:creationId xmlns:p14="http://schemas.microsoft.com/office/powerpoint/2010/main" val="32594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4000">
              <a:srgbClr val="FFFFFF"/>
            </a:gs>
            <a:gs pos="89000">
              <a:schemeClr val="accent3">
                <a:lumMod val="40000"/>
                <a:lumOff val="60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C5FEBD-AB72-139A-A20F-9FD578F7CBC9}"/>
              </a:ext>
            </a:extLst>
          </p:cNvPr>
          <p:cNvSpPr>
            <a:spLocks noGrp="1"/>
          </p:cNvSpPr>
          <p:nvPr>
            <p:ph type="title"/>
          </p:nvPr>
        </p:nvSpPr>
        <p:spPr>
          <a:xfrm>
            <a:off x="324852" y="228114"/>
            <a:ext cx="11173077" cy="782539"/>
          </a:xfrm>
          <a:prstGeom prst="rect">
            <a:avLst/>
          </a:prstGeom>
        </p:spPr>
        <p:txBody>
          <a:bodyPr vert="horz" lIns="91440" tIns="45720" rIns="91440" bIns="45720" rtlCol="0" anchor="t">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C602C544-59B8-5AB6-A4A8-BEA05856629F}"/>
              </a:ext>
            </a:extLst>
          </p:cNvPr>
          <p:cNvSpPr>
            <a:spLocks noGrp="1"/>
          </p:cNvSpPr>
          <p:nvPr>
            <p:ph type="body" idx="1"/>
          </p:nvPr>
        </p:nvSpPr>
        <p:spPr>
          <a:xfrm>
            <a:off x="443681" y="1463090"/>
            <a:ext cx="1105424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TextBox 6">
            <a:extLst>
              <a:ext uri="{FF2B5EF4-FFF2-40B4-BE49-F238E27FC236}">
                <a16:creationId xmlns:a16="http://schemas.microsoft.com/office/drawing/2014/main" id="{5D74895B-7635-9012-B8E6-A7230AB4AE2B}"/>
              </a:ext>
            </a:extLst>
          </p:cNvPr>
          <p:cNvSpPr txBox="1"/>
          <p:nvPr userDrawn="1"/>
        </p:nvSpPr>
        <p:spPr>
          <a:xfrm>
            <a:off x="11587858" y="6416991"/>
            <a:ext cx="394660" cy="307777"/>
          </a:xfrm>
          <a:prstGeom prst="rect">
            <a:avLst/>
          </a:prstGeom>
          <a:noFill/>
        </p:spPr>
        <p:txBody>
          <a:bodyPr wrap="none" rtlCol="0">
            <a:spAutoFit/>
          </a:bodyPr>
          <a:lstStyle/>
          <a:p>
            <a:pPr algn="ctr"/>
            <a:fld id="{C5D78DBD-BB43-41B5-8BC1-BED1A14B7558}" type="slidenum">
              <a:rPr lang="en-US" sz="1400" b="0" smtClean="0">
                <a:solidFill>
                  <a:srgbClr val="172C51"/>
                </a:solidFill>
              </a:rPr>
              <a:pPr algn="ctr"/>
              <a:t>‹#›</a:t>
            </a:fld>
            <a:endParaRPr lang="en-US" sz="1400" b="0" dirty="0">
              <a:solidFill>
                <a:srgbClr val="172C51"/>
              </a:solidFill>
            </a:endParaRPr>
          </a:p>
        </p:txBody>
      </p:sp>
    </p:spTree>
    <p:extLst>
      <p:ext uri="{BB962C8B-B14F-4D97-AF65-F5344CB8AC3E}">
        <p14:creationId xmlns:p14="http://schemas.microsoft.com/office/powerpoint/2010/main" val="3864599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072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083348-BDA3-4AEE-A589-1259E30B33D6}" type="datetime1">
              <a:rPr lang="en-CA" smtClean="0"/>
              <a:t>2025-01-24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684129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4000">
              <a:srgbClr val="FFFFFF"/>
            </a:gs>
            <a:gs pos="89000">
              <a:schemeClr val="accent3">
                <a:lumMod val="40000"/>
                <a:lumOff val="60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C5FEBD-AB72-139A-A20F-9FD578F7CBC9}"/>
              </a:ext>
            </a:extLst>
          </p:cNvPr>
          <p:cNvSpPr>
            <a:spLocks noGrp="1"/>
          </p:cNvSpPr>
          <p:nvPr>
            <p:ph type="title"/>
          </p:nvPr>
        </p:nvSpPr>
        <p:spPr>
          <a:xfrm>
            <a:off x="324852" y="228114"/>
            <a:ext cx="11173077" cy="782539"/>
          </a:xfrm>
          <a:prstGeom prst="rect">
            <a:avLst/>
          </a:prstGeom>
        </p:spPr>
        <p:txBody>
          <a:bodyPr vert="horz" lIns="91440" tIns="45720" rIns="91440" bIns="45720" rtlCol="0" anchor="t">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C602C544-59B8-5AB6-A4A8-BEA05856629F}"/>
              </a:ext>
            </a:extLst>
          </p:cNvPr>
          <p:cNvSpPr>
            <a:spLocks noGrp="1"/>
          </p:cNvSpPr>
          <p:nvPr>
            <p:ph type="body" idx="1"/>
          </p:nvPr>
        </p:nvSpPr>
        <p:spPr>
          <a:xfrm>
            <a:off x="443681" y="1463090"/>
            <a:ext cx="1105424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TextBox 6">
            <a:extLst>
              <a:ext uri="{FF2B5EF4-FFF2-40B4-BE49-F238E27FC236}">
                <a16:creationId xmlns:a16="http://schemas.microsoft.com/office/drawing/2014/main" id="{5D74895B-7635-9012-B8E6-A7230AB4AE2B}"/>
              </a:ext>
            </a:extLst>
          </p:cNvPr>
          <p:cNvSpPr txBox="1"/>
          <p:nvPr userDrawn="1"/>
        </p:nvSpPr>
        <p:spPr>
          <a:xfrm>
            <a:off x="11587858" y="6416991"/>
            <a:ext cx="394660" cy="307777"/>
          </a:xfrm>
          <a:prstGeom prst="rect">
            <a:avLst/>
          </a:prstGeom>
          <a:noFill/>
        </p:spPr>
        <p:txBody>
          <a:bodyPr wrap="none" rtlCol="0">
            <a:spAutoFit/>
          </a:bodyPr>
          <a:lstStyle/>
          <a:p>
            <a:pPr algn="ctr"/>
            <a:fld id="{C5D78DBD-BB43-41B5-8BC1-BED1A14B7558}" type="slidenum">
              <a:rPr lang="en-US" sz="1400" b="0" smtClean="0">
                <a:solidFill>
                  <a:srgbClr val="172C51"/>
                </a:solidFill>
              </a:rPr>
              <a:pPr algn="ctr"/>
              <a:t>‹#›</a:t>
            </a:fld>
            <a:endParaRPr lang="en-US" sz="1400" b="0" dirty="0">
              <a:solidFill>
                <a:srgbClr val="172C51"/>
              </a:solidFill>
            </a:endParaRPr>
          </a:p>
        </p:txBody>
      </p:sp>
    </p:spTree>
    <p:extLst>
      <p:ext uri="{BB962C8B-B14F-4D97-AF65-F5344CB8AC3E}">
        <p14:creationId xmlns:p14="http://schemas.microsoft.com/office/powerpoint/2010/main" val="968198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www.globalalertscorp.com/" TargetMode="External"/><Relationship Id="rId2" Type="http://schemas.openxmlformats.org/officeDocument/2006/relationships/image" Target="../media/image7.jpeg"/><Relationship Id="rId1" Type="http://schemas.openxmlformats.org/officeDocument/2006/relationships/slideLayout" Target="../slideLayouts/slideLayout23.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hyperlink" Target="https://www.globalalertscorp.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youtu.be/a8it-ZgS6Ew?si=hTr_j8WpykAQZB_q" TargetMode="External"/><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1C79-00E0-A015-EED6-34F626526980}"/>
              </a:ext>
            </a:extLst>
          </p:cNvPr>
          <p:cNvSpPr>
            <a:spLocks noGrp="1"/>
          </p:cNvSpPr>
          <p:nvPr>
            <p:ph type="ctrTitle"/>
          </p:nvPr>
        </p:nvSpPr>
        <p:spPr/>
        <p:txBody>
          <a:bodyPr/>
          <a:lstStyle/>
          <a:p>
            <a:endParaRPr lang="en-CA" dirty="0"/>
          </a:p>
        </p:txBody>
      </p:sp>
      <p:sp>
        <p:nvSpPr>
          <p:cNvPr id="3" name="Subtitle 2">
            <a:extLst>
              <a:ext uri="{FF2B5EF4-FFF2-40B4-BE49-F238E27FC236}">
                <a16:creationId xmlns:a16="http://schemas.microsoft.com/office/drawing/2014/main" id="{9F42EB72-EF83-0578-CD78-3861568D3FB8}"/>
              </a:ext>
            </a:extLst>
          </p:cNvPr>
          <p:cNvSpPr>
            <a:spLocks noGrp="1"/>
          </p:cNvSpPr>
          <p:nvPr>
            <p:ph type="subTitle" idx="1"/>
          </p:nvPr>
        </p:nvSpPr>
        <p:spPr/>
        <p:txBody>
          <a:bodyPr/>
          <a:lstStyle/>
          <a:p>
            <a:endParaRPr lang="en-CA" dirty="0"/>
          </a:p>
        </p:txBody>
      </p:sp>
      <p:pic>
        <p:nvPicPr>
          <p:cNvPr id="4" name="Picture 3">
            <a:extLst>
              <a:ext uri="{FF2B5EF4-FFF2-40B4-BE49-F238E27FC236}">
                <a16:creationId xmlns:a16="http://schemas.microsoft.com/office/drawing/2014/main" id="{7A824C9A-7EA4-0B74-FD05-65C80D1305A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 r="13" b="15613"/>
          <a:stretch/>
        </p:blipFill>
        <p:spPr>
          <a:xfrm>
            <a:off x="-1" y="0"/>
            <a:ext cx="12190475" cy="6858000"/>
          </a:xfrm>
          <a:prstGeom prst="rect">
            <a:avLst/>
          </a:prstGeom>
        </p:spPr>
      </p:pic>
      <p:pic>
        <p:nvPicPr>
          <p:cNvPr id="5" name="Picture 4" descr="A group of blue letters&#10;&#10;Description automatically generated">
            <a:extLst>
              <a:ext uri="{FF2B5EF4-FFF2-40B4-BE49-F238E27FC236}">
                <a16:creationId xmlns:a16="http://schemas.microsoft.com/office/drawing/2014/main" id="{BB6FD227-74AC-C99D-806C-AD72A99FF05F}"/>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4746954" y="68987"/>
            <a:ext cx="7443520" cy="2106751"/>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FED41CF5-C80F-B6BC-ABB3-9503E3ADCFD2}"/>
              </a:ext>
            </a:extLst>
          </p:cNvPr>
          <p:cNvSpPr txBox="1"/>
          <p:nvPr/>
        </p:nvSpPr>
        <p:spPr>
          <a:xfrm>
            <a:off x="11539384" y="210429"/>
            <a:ext cx="652616" cy="595932"/>
          </a:xfrm>
          <a:prstGeom prst="rect">
            <a:avLst/>
          </a:prstGeom>
          <a:noFill/>
        </p:spPr>
        <p:txBody>
          <a:bodyPr wrap="square">
            <a:spAutoFit/>
          </a:bodyPr>
          <a:lstStyle/>
          <a:p>
            <a:pPr>
              <a:lnSpc>
                <a:spcPct val="107000"/>
              </a:lnSpc>
              <a:spcAft>
                <a:spcPts val="800"/>
              </a:spcAft>
            </a:pPr>
            <a:r>
              <a:rPr lang="en-US" sz="32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9723539-492A-329A-969B-E8D281424ADA}"/>
              </a:ext>
            </a:extLst>
          </p:cNvPr>
          <p:cNvSpPr txBox="1"/>
          <p:nvPr/>
        </p:nvSpPr>
        <p:spPr>
          <a:xfrm>
            <a:off x="3048000" y="4429919"/>
            <a:ext cx="9144000" cy="609334"/>
          </a:xfrm>
          <a:prstGeom prst="rect">
            <a:avLst/>
          </a:prstGeom>
          <a:noFill/>
        </p:spPr>
        <p:txBody>
          <a:bodyPr wrap="square">
            <a:spAutoFit/>
          </a:bodyPr>
          <a:lstStyle/>
          <a:p>
            <a:pPr algn="ctr">
              <a:lnSpc>
                <a:spcPct val="107000"/>
              </a:lnSpc>
              <a:spcAft>
                <a:spcPts val="800"/>
              </a:spcAft>
            </a:pPr>
            <a:r>
              <a:rPr lang="en-US" sz="3200" b="1" kern="100" spc="700" dirty="0">
                <a:ln w="19050" cap="flat" cmpd="sng" algn="ctr">
                  <a:solidFill>
                    <a:srgbClr val="203864"/>
                  </a:solidFill>
                  <a:prstDash val="solid"/>
                  <a:round/>
                </a:ln>
                <a:solidFill>
                  <a:srgbClr val="DEECFE"/>
                </a:solidFill>
                <a:effectLst>
                  <a:glow rad="38100">
                    <a:schemeClr val="accent1">
                      <a:alpha val="40000"/>
                    </a:schemeClr>
                  </a:glow>
                </a:effectLst>
                <a:latin typeface="Aharoni" panose="02010803020104030203" pitchFamily="2" charset="-79"/>
                <a:ea typeface="Calibri" panose="020F0502020204030204" pitchFamily="34" charset="0"/>
                <a:cs typeface="Times New Roman" panose="02020603050405020304" pitchFamily="18" charset="0"/>
              </a:rPr>
              <a:t>PERSONAL EMERGENCY ALERTING </a:t>
            </a:r>
            <a:endParaRPr lang="en-CA"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3425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59ED-F4F3-CBBE-7DDD-E5A5D8563EF3}"/>
              </a:ext>
            </a:extLst>
          </p:cNvPr>
          <p:cNvSpPr>
            <a:spLocks noGrp="1"/>
          </p:cNvSpPr>
          <p:nvPr>
            <p:ph type="title"/>
          </p:nvPr>
        </p:nvSpPr>
        <p:spPr>
          <a:xfrm>
            <a:off x="1003191" y="589303"/>
            <a:ext cx="11188809" cy="1325563"/>
          </a:xfrm>
        </p:spPr>
        <p:txBody>
          <a:bodyPr>
            <a:normAutofit fontScale="90000"/>
          </a:bodyPr>
          <a:lstStyle/>
          <a:p>
            <a:pPr>
              <a:lnSpc>
                <a:spcPts val="5000"/>
              </a:lnSpc>
              <a:spcBef>
                <a:spcPts val="600"/>
              </a:spcBef>
            </a:pPr>
            <a:r>
              <a:rPr lang="en-US" dirty="0">
                <a:solidFill>
                  <a:srgbClr val="7030A0"/>
                </a:solidFill>
              </a:rPr>
              <a:t>The UPSEN Program </a:t>
            </a:r>
            <a:br>
              <a:rPr lang="en-US" dirty="0">
                <a:solidFill>
                  <a:srgbClr val="009FDB"/>
                </a:solidFill>
              </a:rPr>
            </a:br>
            <a:r>
              <a:rPr lang="en-US" dirty="0">
                <a:solidFill>
                  <a:srgbClr val="009FDB"/>
                </a:solidFill>
              </a:rPr>
              <a:t> </a:t>
            </a:r>
            <a:endParaRPr lang="en-CA" i="1" dirty="0">
              <a:solidFill>
                <a:srgbClr val="009FDB"/>
              </a:solidFill>
            </a:endParaRPr>
          </a:p>
        </p:txBody>
      </p:sp>
      <p:sp>
        <p:nvSpPr>
          <p:cNvPr id="9" name="TextBox 8">
            <a:extLst>
              <a:ext uri="{FF2B5EF4-FFF2-40B4-BE49-F238E27FC236}">
                <a16:creationId xmlns:a16="http://schemas.microsoft.com/office/drawing/2014/main" id="{F6AD0FCF-058A-2C4F-301B-C9685FAB3AE6}"/>
              </a:ext>
            </a:extLst>
          </p:cNvPr>
          <p:cNvSpPr txBox="1"/>
          <p:nvPr/>
        </p:nvSpPr>
        <p:spPr>
          <a:xfrm>
            <a:off x="648557" y="1560923"/>
            <a:ext cx="922502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ATT Aleck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6" name="TextBox 5"/>
          <p:cNvSpPr txBox="1"/>
          <p:nvPr/>
        </p:nvSpPr>
        <p:spPr>
          <a:xfrm>
            <a:off x="1003191" y="1560923"/>
            <a:ext cx="10185617" cy="590071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lang="en-US" sz="2000" dirty="0">
              <a:solidFill>
                <a:prstClr val="black"/>
              </a:solidFill>
              <a:latin typeface="ATT Aleck Sans"/>
            </a:endParaRPr>
          </a:p>
          <a:p>
            <a:pPr algn="just">
              <a:lnSpc>
                <a:spcPct val="107000"/>
              </a:lnSpc>
              <a:spcAft>
                <a:spcPts val="800"/>
              </a:spcAft>
            </a:pP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defines an alternative system and revenue model for deploying ‘Personal Emergency Alerting ’ as a global feature of personal telecommunications.</a:t>
            </a:r>
          </a:p>
          <a:p>
            <a:pPr algn="just">
              <a:lnSpc>
                <a:spcPct val="107000"/>
              </a:lnSpc>
              <a:spcAft>
                <a:spcPts val="800"/>
              </a:spcAft>
            </a:pPr>
            <a:endParaRPr lang="en-CA" sz="2800" kern="1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The program leverages the economic and technical benefits of a passive data syndication utility and a self-funding business model to financially reward ‘Participating Distribution Networks’ that provide </a:t>
            </a:r>
            <a:r>
              <a:rPr lang="en-US" sz="2800" b="1" u="sng" kern="100" cap="small" spc="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a:t>
            </a: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niversal </a:t>
            </a:r>
            <a:r>
              <a:rPr lang="en-US" sz="2800" b="1" u="sng" kern="100" cap="small" spc="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P</a:t>
            </a: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ublic </a:t>
            </a:r>
            <a:r>
              <a:rPr lang="en-US" sz="2800" b="1" u="sng" kern="100" cap="small" spc="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a:t>
            </a: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ervice </a:t>
            </a:r>
            <a:r>
              <a:rPr lang="en-US" sz="2800" b="1" u="sng" kern="100" cap="small" spc="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E</a:t>
            </a: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mergency </a:t>
            </a:r>
            <a:r>
              <a:rPr lang="en-US" sz="2800" b="1" kern="100" cap="small" spc="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N</a:t>
            </a:r>
            <a:r>
              <a:rPr lang="en-US" sz="2800" b="1" kern="100" cap="small" spc="100" dirty="0">
                <a:effectLst/>
                <a:latin typeface="Calibri" panose="020F0502020204030204" pitchFamily="34" charset="0"/>
                <a:ea typeface="Calibri" panose="020F0502020204030204" pitchFamily="34" charset="0"/>
                <a:cs typeface="Calibri" panose="020F0502020204030204" pitchFamily="34" charset="0"/>
              </a:rPr>
              <a:t>otification service.</a:t>
            </a:r>
          </a:p>
          <a:p>
            <a:pPr algn="just">
              <a:lnSpc>
                <a:spcPct val="107000"/>
              </a:lnSpc>
              <a:spcAft>
                <a:spcPts val="800"/>
              </a:spcAft>
            </a:pPr>
            <a:endParaRPr lang="en-US" b="1" kern="100" cap="small" spc="100" dirty="0">
              <a:latin typeface="Roboto" panose="02000000000000000000" pitchFamily="2" charset="0"/>
              <a:ea typeface="Calibri" panose="020F0502020204030204" pitchFamily="34" charset="0"/>
              <a:cs typeface="Calibri" panose="020F0502020204030204" pitchFamily="34" charset="0"/>
            </a:endParaRPr>
          </a:p>
          <a:p>
            <a:pPr marL="914400" algn="just">
              <a:lnSpc>
                <a:spcPct val="107000"/>
              </a:lnSpc>
              <a:spcAft>
                <a:spcPts val="800"/>
              </a:spcAft>
            </a:pPr>
            <a:r>
              <a:rPr lang="en-US" sz="1800" kern="100" dirty="0">
                <a:solidFill>
                  <a:srgbClr val="000000"/>
                </a:solidFill>
                <a:effectLst/>
                <a:latin typeface="Roboto" panose="02000000000000000000" pitchFamily="2"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lphaLcParenR"/>
              <a:tabLst/>
              <a:defRPr/>
            </a:pPr>
            <a:endParaRPr kumimoji="0" lang="en-US" sz="2000" b="0" i="0" u="none" strike="noStrike" kern="1200" cap="none" spc="0" normalizeH="0" baseline="0" noProof="0" dirty="0">
              <a:ln>
                <a:noFill/>
              </a:ln>
              <a:solidFill>
                <a:prstClr val="black"/>
              </a:solidFill>
              <a:effectLst/>
              <a:uLnTx/>
              <a:uFillTx/>
              <a:latin typeface="ATT Aleck Sans"/>
              <a:ea typeface="+mn-ea"/>
              <a:cs typeface="+mn-cs"/>
            </a:endParaRPr>
          </a:p>
        </p:txBody>
      </p:sp>
    </p:spTree>
    <p:extLst>
      <p:ext uri="{BB962C8B-B14F-4D97-AF65-F5344CB8AC3E}">
        <p14:creationId xmlns:p14="http://schemas.microsoft.com/office/powerpoint/2010/main" val="375490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B9DCE-A07D-5E79-6F8E-47FB1BD4A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22D6D-8875-A88C-27A6-AD8BE369164D}"/>
              </a:ext>
            </a:extLst>
          </p:cNvPr>
          <p:cNvSpPr>
            <a:spLocks noGrp="1"/>
          </p:cNvSpPr>
          <p:nvPr>
            <p:ph type="title"/>
          </p:nvPr>
        </p:nvSpPr>
        <p:spPr>
          <a:xfrm>
            <a:off x="1003191" y="589303"/>
            <a:ext cx="11188809" cy="1325563"/>
          </a:xfrm>
        </p:spPr>
        <p:txBody>
          <a:bodyPr>
            <a:normAutofit fontScale="90000"/>
          </a:bodyPr>
          <a:lstStyle/>
          <a:p>
            <a:pPr>
              <a:lnSpc>
                <a:spcPts val="5000"/>
              </a:lnSpc>
              <a:spcBef>
                <a:spcPts val="600"/>
              </a:spcBef>
            </a:pPr>
            <a:r>
              <a:rPr lang="en-US" dirty="0">
                <a:solidFill>
                  <a:srgbClr val="7030A0"/>
                </a:solidFill>
                <a:latin typeface="Roboto" panose="02000000000000000000" pitchFamily="2" charset="0"/>
                <a:ea typeface="Roboto" panose="02000000000000000000" pitchFamily="2" charset="0"/>
                <a:cs typeface="Roboto" panose="02000000000000000000" pitchFamily="2" charset="0"/>
              </a:rPr>
              <a:t>Economic Challenges</a:t>
            </a:r>
            <a:br>
              <a:rPr lang="en-US" dirty="0">
                <a:solidFill>
                  <a:srgbClr val="009FDB"/>
                </a:solidFill>
              </a:rPr>
            </a:br>
            <a:r>
              <a:rPr lang="en-US" dirty="0">
                <a:solidFill>
                  <a:srgbClr val="009FDB"/>
                </a:solidFill>
              </a:rPr>
              <a:t> </a:t>
            </a:r>
            <a:endParaRPr lang="en-CA" i="1" dirty="0">
              <a:solidFill>
                <a:srgbClr val="009FDB"/>
              </a:solidFill>
            </a:endParaRPr>
          </a:p>
        </p:txBody>
      </p:sp>
      <p:sp>
        <p:nvSpPr>
          <p:cNvPr id="9" name="TextBox 8">
            <a:extLst>
              <a:ext uri="{FF2B5EF4-FFF2-40B4-BE49-F238E27FC236}">
                <a16:creationId xmlns:a16="http://schemas.microsoft.com/office/drawing/2014/main" id="{6520AC29-5005-4A5D-357B-99D18275DE47}"/>
              </a:ext>
            </a:extLst>
          </p:cNvPr>
          <p:cNvSpPr txBox="1"/>
          <p:nvPr/>
        </p:nvSpPr>
        <p:spPr>
          <a:xfrm>
            <a:off x="648557" y="1560923"/>
            <a:ext cx="922502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ATT Aleck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6" name="TextBox 5">
            <a:extLst>
              <a:ext uri="{FF2B5EF4-FFF2-40B4-BE49-F238E27FC236}">
                <a16:creationId xmlns:a16="http://schemas.microsoft.com/office/drawing/2014/main" id="{6A7D985F-0ADF-31CB-639E-1C3317C7A470}"/>
              </a:ext>
            </a:extLst>
          </p:cNvPr>
          <p:cNvSpPr txBox="1"/>
          <p:nvPr/>
        </p:nvSpPr>
        <p:spPr>
          <a:xfrm>
            <a:off x="363421" y="1383943"/>
            <a:ext cx="10894886" cy="6830588"/>
          </a:xfrm>
          <a:prstGeom prst="rect">
            <a:avLst/>
          </a:prstGeom>
          <a:noFill/>
        </p:spPr>
        <p:txBody>
          <a:bodyPr wrap="square" rtlCol="0">
            <a:spAutoFit/>
          </a:bodyPr>
          <a:lstStyle/>
          <a:p>
            <a:pPr marL="685800" algn="just">
              <a:lnSpc>
                <a:spcPct val="107000"/>
              </a:lnSpc>
            </a:pPr>
            <a:r>
              <a:rPr lang="en-US" sz="2400" b="1" kern="100" cap="all" spc="100" dirty="0">
                <a:solidFill>
                  <a:prstClr val="black"/>
                </a:solidFill>
                <a:latin typeface="Calibri" panose="020F0502020204030204" pitchFamily="34" charset="0"/>
                <a:ea typeface="Calibri" panose="020F0502020204030204" pitchFamily="34" charset="0"/>
                <a:cs typeface="Calibri" panose="020F0502020204030204" pitchFamily="34" charset="0"/>
              </a:rPr>
              <a:t>Due to the cost</a:t>
            </a:r>
            <a:r>
              <a:rPr lang="en-US" sz="2400" b="1" kern="100" cap="small" spc="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2400" b="1" kern="100" cap="small" spc="100" dirty="0">
                <a:effectLst/>
                <a:latin typeface="Calibri" panose="020F0502020204030204" pitchFamily="34" charset="0"/>
                <a:ea typeface="Calibri" panose="020F0502020204030204" pitchFamily="34" charset="0"/>
                <a:cs typeface="Calibri" panose="020F0502020204030204" pitchFamily="34" charset="0"/>
              </a:rPr>
              <a:t>of cellular broadcast emergency messaging, ‘gap’ nations, have not previously entertained </a:t>
            </a:r>
            <a:r>
              <a:rPr lang="en-US" sz="2400" b="1" kern="100" cap="small" spc="100" dirty="0">
                <a:latin typeface="Calibri" panose="020F0502020204030204" pitchFamily="34" charset="0"/>
                <a:ea typeface="Calibri" panose="020F0502020204030204" pitchFamily="34" charset="0"/>
                <a:cs typeface="Calibri" panose="020F0502020204030204" pitchFamily="34" charset="0"/>
              </a:rPr>
              <a:t>CB </a:t>
            </a:r>
            <a:r>
              <a:rPr lang="en-US" sz="2400" b="1" kern="100" cap="small" spc="100" dirty="0">
                <a:effectLst/>
                <a:latin typeface="Calibri" panose="020F0502020204030204" pitchFamily="34" charset="0"/>
                <a:ea typeface="Calibri" panose="020F0502020204030204" pitchFamily="34" charset="0"/>
                <a:cs typeface="Calibri" panose="020F0502020204030204" pitchFamily="34" charset="0"/>
              </a:rPr>
              <a:t>implementation.</a:t>
            </a:r>
            <a:r>
              <a:rPr lang="en-US" sz="2400" b="1" kern="100" dirty="0">
                <a:effectLst/>
                <a:latin typeface="Calibri" panose="020F0502020204030204" pitchFamily="34" charset="0"/>
                <a:ea typeface="Calibri" panose="020F0502020204030204" pitchFamily="34" charset="0"/>
                <a:cs typeface="Calibri" panose="020F0502020204030204" pitchFamily="34" charset="0"/>
              </a:rPr>
              <a:t> </a:t>
            </a:r>
          </a:p>
          <a:p>
            <a:pPr marL="685800" algn="just">
              <a:lnSpc>
                <a:spcPct val="107000"/>
              </a:lnSpc>
            </a:pPr>
            <a:r>
              <a:rPr lang="en-US" sz="2000" b="1" kern="100" dirty="0">
                <a:effectLst/>
                <a:latin typeface="Calibri" panose="020F0502020204030204" pitchFamily="34" charset="0"/>
                <a:ea typeface="Calibri" panose="020F0502020204030204" pitchFamily="34" charset="0"/>
                <a:cs typeface="Calibri" panose="020F0502020204030204" pitchFamily="34" charset="0"/>
              </a:rPr>
              <a:t>	</a:t>
            </a:r>
            <a:endParaRPr lang="en-CA" sz="2000" b="1" kern="100" dirty="0">
              <a:effectLst/>
              <a:latin typeface="Calibri" panose="020F0502020204030204" pitchFamily="34" charset="0"/>
              <a:ea typeface="Calibri" panose="020F0502020204030204" pitchFamily="34" charset="0"/>
              <a:cs typeface="Calibri" panose="020F0502020204030204" pitchFamily="34" charset="0"/>
            </a:endParaRPr>
          </a:p>
          <a:p>
            <a:pPr marL="685800" algn="just">
              <a:lnSpc>
                <a:spcPct val="107000"/>
              </a:lnSpc>
              <a:spcAft>
                <a:spcPts val="800"/>
              </a:spcAft>
            </a:pPr>
            <a:r>
              <a:rPr lang="en-US" sz="2000" b="1" kern="100" dirty="0">
                <a:effectLst/>
                <a:latin typeface="Calibri" panose="020F0502020204030204" pitchFamily="34" charset="0"/>
                <a:ea typeface="Calibri" panose="020F0502020204030204" pitchFamily="34" charset="0"/>
                <a:cs typeface="Calibri" panose="020F0502020204030204" pitchFamily="34" charset="0"/>
              </a:rPr>
              <a:t>This fact has limited the market for this revolution in disaster risk reduction to only the economically advantaged nations, excluding over eighty percent of the wireless population, many in the regions most vulnerable to short-time natural and manmade threats.</a:t>
            </a:r>
            <a:endParaRPr lang="en-CA" sz="2000" b="1"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UPSEN must be revenue-sustained</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UPSEN cannot rely on general taxation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UPSEN cannot require trained staffing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Distribution networks must be adequately compensated</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UPSEN cannot rely on data file maintenance</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Funding cannot be per-message based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spcAft>
                <a:spcPts val="800"/>
              </a:spcAft>
              <a:buFont typeface="+mj-lt"/>
              <a:buAutoNum type="alphaLcPeriod"/>
            </a:pPr>
            <a:r>
              <a:rPr lang="en-US" sz="2000" kern="100" dirty="0">
                <a:effectLst/>
                <a:latin typeface="Calibri" panose="020F0502020204030204" pitchFamily="34" charset="0"/>
                <a:ea typeface="Calibri" panose="020F0502020204030204" pitchFamily="34" charset="0"/>
                <a:cs typeface="Calibri" panose="020F0502020204030204" pitchFamily="34" charset="0"/>
              </a:rPr>
              <a:t>Standup investments must be underwritten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457200" marR="0" lvl="0" indent="0" algn="just"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00" cap="all" spc="100" normalizeH="0" baseline="0" noProof="0" dirty="0">
                <a:ln>
                  <a:noFill/>
                </a:ln>
                <a:solidFill>
                  <a:prstClr val="black"/>
                </a:solidFill>
                <a:effectLst/>
                <a:uLnTx/>
                <a:uFillTx/>
                <a:latin typeface="Roboto" panose="02000000000000000000" pitchFamily="2" charset="0"/>
                <a:ea typeface="Calibri" panose="020F0502020204030204" pitchFamily="34" charset="0"/>
                <a:cs typeface="Calibri" panose="020F0502020204030204" pitchFamily="34" charset="0"/>
              </a:rPr>
              <a:t>.</a:t>
            </a:r>
            <a:endParaRPr kumimoji="0" lang="en-CA"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685800" marR="0" lvl="0" indent="0" algn="just"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00" cap="none" spc="0" normalizeH="0" baseline="0" noProof="0" dirty="0">
                <a:ln>
                  <a:noFill/>
                </a:ln>
                <a:solidFill>
                  <a:srgbClr val="000000"/>
                </a:solidFill>
                <a:effectLst/>
                <a:uLnTx/>
                <a:uFillTx/>
                <a:latin typeface="Roboto" panose="02000000000000000000" pitchFamily="2" charset="0"/>
                <a:ea typeface="Calibri" panose="020F0502020204030204" pitchFamily="34" charset="0"/>
                <a:cs typeface="Calibri" panose="020F0502020204030204" pitchFamily="34" charset="0"/>
              </a:rPr>
              <a:t> </a:t>
            </a:r>
            <a:endParaRPr kumimoji="0" lang="en-CA"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CA"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lphaLcParenR"/>
              <a:tabLst/>
              <a:defRPr/>
            </a:pPr>
            <a:endParaRPr kumimoji="0" lang="en-US" sz="2000" b="0" i="0" u="none" strike="noStrike" kern="1200" cap="none" spc="0" normalizeH="0" baseline="0" noProof="0" dirty="0">
              <a:ln>
                <a:noFill/>
              </a:ln>
              <a:solidFill>
                <a:prstClr val="black"/>
              </a:solidFill>
              <a:effectLst/>
              <a:uLnTx/>
              <a:uFillTx/>
              <a:latin typeface="ATT Aleck Sans"/>
              <a:ea typeface="+mn-ea"/>
              <a:cs typeface="+mn-cs"/>
            </a:endParaRPr>
          </a:p>
        </p:txBody>
      </p:sp>
    </p:spTree>
    <p:extLst>
      <p:ext uri="{BB962C8B-B14F-4D97-AF65-F5344CB8AC3E}">
        <p14:creationId xmlns:p14="http://schemas.microsoft.com/office/powerpoint/2010/main" val="1917820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0CD75-9CA1-E570-1399-F110D17DD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0E76E-B7C8-089D-90C7-37134B94269D}"/>
              </a:ext>
            </a:extLst>
          </p:cNvPr>
          <p:cNvSpPr>
            <a:spLocks noGrp="1"/>
          </p:cNvSpPr>
          <p:nvPr>
            <p:ph type="title"/>
          </p:nvPr>
        </p:nvSpPr>
        <p:spPr>
          <a:xfrm>
            <a:off x="1003191" y="658129"/>
            <a:ext cx="11188809" cy="1325563"/>
          </a:xfrm>
        </p:spPr>
        <p:txBody>
          <a:bodyPr>
            <a:normAutofit fontScale="90000"/>
          </a:bodyPr>
          <a:lstStyle/>
          <a:p>
            <a:pPr>
              <a:lnSpc>
                <a:spcPts val="5000"/>
              </a:lnSpc>
              <a:spcBef>
                <a:spcPts val="600"/>
              </a:spcBef>
            </a:pPr>
            <a:r>
              <a:rPr lang="en-US" dirty="0">
                <a:solidFill>
                  <a:srgbClr val="7030A0"/>
                </a:solidFill>
                <a:latin typeface="Roboto" panose="02000000000000000000" pitchFamily="2" charset="0"/>
                <a:ea typeface="Roboto" panose="02000000000000000000" pitchFamily="2" charset="0"/>
                <a:cs typeface="Roboto" panose="02000000000000000000" pitchFamily="2" charset="0"/>
              </a:rPr>
              <a:t>Political Challenges</a:t>
            </a:r>
            <a:br>
              <a:rPr lang="en-US" dirty="0">
                <a:solidFill>
                  <a:srgbClr val="009FDB"/>
                </a:solidFill>
              </a:rPr>
            </a:br>
            <a:r>
              <a:rPr lang="en-US" dirty="0">
                <a:solidFill>
                  <a:srgbClr val="009FDB"/>
                </a:solidFill>
              </a:rPr>
              <a:t> </a:t>
            </a:r>
            <a:endParaRPr lang="en-CA" i="1" dirty="0">
              <a:solidFill>
                <a:srgbClr val="009FDB"/>
              </a:solidFill>
            </a:endParaRPr>
          </a:p>
        </p:txBody>
      </p:sp>
      <p:sp>
        <p:nvSpPr>
          <p:cNvPr id="9" name="TextBox 8">
            <a:extLst>
              <a:ext uri="{FF2B5EF4-FFF2-40B4-BE49-F238E27FC236}">
                <a16:creationId xmlns:a16="http://schemas.microsoft.com/office/drawing/2014/main" id="{6C375DF0-611F-C0A0-668F-3AC04DD57405}"/>
              </a:ext>
            </a:extLst>
          </p:cNvPr>
          <p:cNvSpPr txBox="1"/>
          <p:nvPr/>
        </p:nvSpPr>
        <p:spPr>
          <a:xfrm>
            <a:off x="648557" y="1560923"/>
            <a:ext cx="922502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ATT Aleck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6" name="TextBox 5">
            <a:extLst>
              <a:ext uri="{FF2B5EF4-FFF2-40B4-BE49-F238E27FC236}">
                <a16:creationId xmlns:a16="http://schemas.microsoft.com/office/drawing/2014/main" id="{EEF1CAE9-D11A-460B-3C14-4DEBA02FF9AD}"/>
              </a:ext>
            </a:extLst>
          </p:cNvPr>
          <p:cNvSpPr txBox="1"/>
          <p:nvPr/>
        </p:nvSpPr>
        <p:spPr>
          <a:xfrm>
            <a:off x="383758" y="1548685"/>
            <a:ext cx="11159685" cy="5914889"/>
          </a:xfrm>
          <a:prstGeom prst="rect">
            <a:avLst/>
          </a:prstGeom>
          <a:noFill/>
        </p:spPr>
        <p:txBody>
          <a:bodyPr wrap="square" rtlCol="0">
            <a:spAutoFit/>
          </a:bodyPr>
          <a:lstStyle/>
          <a:p>
            <a:pPr marL="685800" algn="just">
              <a:lnSpc>
                <a:spcPct val="107000"/>
              </a:lnSpc>
              <a:spcAft>
                <a:spcPts val="800"/>
              </a:spcAft>
            </a:pPr>
            <a:r>
              <a:rPr lang="en-US" sz="2400" b="1" kern="100" cap="small" spc="100" dirty="0">
                <a:effectLst/>
                <a:latin typeface="Calibri" panose="020F0502020204030204" pitchFamily="34" charset="0"/>
                <a:ea typeface="Calibri" panose="020F0502020204030204" pitchFamily="34" charset="0"/>
                <a:cs typeface="Calibri" panose="020F0502020204030204" pitchFamily="34" charset="0"/>
              </a:rPr>
              <a:t>UPSEN must maintain national sovereignty and security.	</a:t>
            </a:r>
            <a:r>
              <a:rPr lang="en-US" sz="2000" kern="100" cap="small" dirty="0">
                <a:effectLst/>
                <a:latin typeface="Calibri" panose="020F0502020204030204" pitchFamily="34" charset="0"/>
                <a:ea typeface="Calibri" panose="020F0502020204030204" pitchFamily="34" charset="0"/>
                <a:cs typeface="Calibri" panose="020F0502020204030204" pitchFamily="34" charset="0"/>
              </a:rPr>
              <a:t>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685800" algn="just">
              <a:lnSpc>
                <a:spcPct val="107000"/>
              </a:lnSpc>
              <a:spcAft>
                <a:spcPts val="800"/>
              </a:spcAft>
            </a:pPr>
            <a:r>
              <a:rPr lang="en-US" sz="2400" kern="100" dirty="0">
                <a:effectLst/>
                <a:latin typeface="Calibri" panose="020F0502020204030204" pitchFamily="34" charset="0"/>
                <a:ea typeface="Calibri" panose="020F0502020204030204" pitchFamily="34" charset="0"/>
                <a:cs typeface="Calibri" panose="020F0502020204030204" pitchFamily="34" charset="0"/>
              </a:rPr>
              <a:t>The UPSEN ‘Pull-Data Enforcement Agent’ is programmed to exclude prohibited content and information.</a:t>
            </a:r>
            <a:endParaRPr lang="en-CA" sz="2400" kern="100" dirty="0">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gn="just">
              <a:lnSpc>
                <a:spcPct val="107000"/>
              </a:lnSpc>
              <a:buAutoNum type="alphaLcParenR"/>
            </a:pPr>
            <a:r>
              <a:rPr lang="en-US" sz="2000" kern="100" dirty="0">
                <a:effectLst/>
                <a:latin typeface="Calibri" panose="020F0502020204030204" pitchFamily="34" charset="0"/>
                <a:ea typeface="Calibri" panose="020F0502020204030204" pitchFamily="34" charset="0"/>
                <a:cs typeface="Calibri" panose="020F0502020204030204" pitchFamily="34" charset="0"/>
              </a:rPr>
              <a:t>UPSEN must have international agency endorsements</a:t>
            </a:r>
          </a:p>
          <a:p>
            <a:pPr lvl="2" algn="just">
              <a:lnSpc>
                <a:spcPct val="107000"/>
              </a:lnSpc>
            </a:pP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lvl="2" algn="just">
              <a:lnSpc>
                <a:spcPct val="107000"/>
              </a:lnSpc>
            </a:pPr>
            <a:r>
              <a:rPr lang="en-US" sz="2000" kern="100" dirty="0">
                <a:effectLst/>
                <a:latin typeface="Calibri" panose="020F0502020204030204" pitchFamily="34" charset="0"/>
                <a:ea typeface="Calibri" panose="020F0502020204030204" pitchFamily="34" charset="0"/>
                <a:cs typeface="Calibri" panose="020F0502020204030204" pitchFamily="34" charset="0"/>
              </a:rPr>
              <a:t>b) A general population tax base cannot justifiably finance a program that can only benefit the wireless population segment</a:t>
            </a:r>
          </a:p>
          <a:p>
            <a:pPr lvl="2" algn="just">
              <a:lnSpc>
                <a:spcPct val="107000"/>
              </a:lnSpc>
            </a:pP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lvl="0" algn="just">
              <a:lnSpc>
                <a:spcPct val="107000"/>
              </a:lnSpc>
            </a:pPr>
            <a:r>
              <a:rPr lang="en-US" sz="2000" kern="100" dirty="0">
                <a:effectLst/>
                <a:latin typeface="Calibri" panose="020F0502020204030204" pitchFamily="34" charset="0"/>
                <a:ea typeface="Calibri" panose="020F0502020204030204" pitchFamily="34" charset="0"/>
                <a:cs typeface="Calibri" panose="020F0502020204030204" pitchFamily="34" charset="0"/>
              </a:rPr>
              <a:t>	c) System selection and acquisition can be highly politicized  </a:t>
            </a:r>
          </a:p>
          <a:p>
            <a:pPr lvl="0" algn="just">
              <a:lnSpc>
                <a:spcPct val="107000"/>
              </a:lnSpc>
            </a:pP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lvl="0" algn="just">
              <a:lnSpc>
                <a:spcPct val="107000"/>
              </a:lnSpc>
            </a:pPr>
            <a:r>
              <a:rPr lang="en-US" sz="2000" kern="100" dirty="0">
                <a:effectLst/>
                <a:latin typeface="Calibri" panose="020F0502020204030204" pitchFamily="34" charset="0"/>
                <a:ea typeface="Calibri" panose="020F0502020204030204" pitchFamily="34" charset="0"/>
                <a:cs typeface="Calibri" panose="020F0502020204030204" pitchFamily="34" charset="0"/>
              </a:rPr>
              <a:t>	d) Jurisdictions lack independent assessment and technical resources</a:t>
            </a:r>
          </a:p>
          <a:p>
            <a:pPr lvl="0" algn="just">
              <a:lnSpc>
                <a:spcPct val="107000"/>
              </a:lnSpc>
            </a:pP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lvl="0" algn="just">
              <a:lnSpc>
                <a:spcPct val="107000"/>
              </a:lnSpc>
              <a:spcAft>
                <a:spcPts val="8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	e) UPSEN must respect and guarantee national sovereignty and oversite </a:t>
            </a:r>
            <a:endParaRPr lang="en-CA" sz="2000" kern="100" dirty="0">
              <a:effectLst/>
              <a:latin typeface="Calibri" panose="020F0502020204030204" pitchFamily="34" charset="0"/>
              <a:ea typeface="Calibri" panose="020F0502020204030204" pitchFamily="34" charset="0"/>
              <a:cs typeface="Calibri" panose="020F0502020204030204" pitchFamily="34" charset="0"/>
            </a:endParaRPr>
          </a:p>
          <a:p>
            <a:pPr marL="457200" marR="0" lvl="0" indent="0" algn="just" defTabSz="914400" rtl="0" eaLnBrk="1" fontAlgn="auto" latinLnBrk="0" hangingPunct="1">
              <a:lnSpc>
                <a:spcPct val="107000"/>
              </a:lnSpc>
              <a:spcBef>
                <a:spcPts val="0"/>
              </a:spcBef>
              <a:spcAft>
                <a:spcPts val="800"/>
              </a:spcAft>
              <a:buClrTx/>
              <a:buSzTx/>
              <a:buFontTx/>
              <a:buNone/>
              <a:tabLst/>
              <a:defRPr/>
            </a:pPr>
            <a:endParaRPr kumimoji="0" lang="en-CA"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lphaLcParenR"/>
              <a:tabLst/>
              <a:defRPr/>
            </a:pPr>
            <a:endParaRPr kumimoji="0" lang="en-US" sz="2000" b="0" i="0" u="none" strike="noStrike" kern="1200" cap="none" spc="0" normalizeH="0" baseline="0" noProof="0" dirty="0">
              <a:ln>
                <a:noFill/>
              </a:ln>
              <a:solidFill>
                <a:prstClr val="black"/>
              </a:solidFill>
              <a:effectLst/>
              <a:uLnTx/>
              <a:uFillTx/>
              <a:latin typeface="ATT Aleck Sans"/>
              <a:ea typeface="+mn-ea"/>
              <a:cs typeface="+mn-cs"/>
            </a:endParaRPr>
          </a:p>
        </p:txBody>
      </p:sp>
    </p:spTree>
    <p:extLst>
      <p:ext uri="{BB962C8B-B14F-4D97-AF65-F5344CB8AC3E}">
        <p14:creationId xmlns:p14="http://schemas.microsoft.com/office/powerpoint/2010/main" val="236128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p:cNvSpPr/>
          <p:nvPr/>
        </p:nvSpPr>
        <p:spPr>
          <a:xfrm>
            <a:off x="2" y="117988"/>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t="-9259" b="-9259"/>
            </a:stretch>
          </a:blipFill>
        </p:spPr>
      </p:sp>
      <p:sp>
        <p:nvSpPr>
          <p:cNvPr id="6" name="TextBox 5">
            <a:extLst>
              <a:ext uri="{FF2B5EF4-FFF2-40B4-BE49-F238E27FC236}">
                <a16:creationId xmlns:a16="http://schemas.microsoft.com/office/drawing/2014/main" id="{E0C3AF5B-90F3-6BA9-2923-59F2646323A0}"/>
              </a:ext>
            </a:extLst>
          </p:cNvPr>
          <p:cNvSpPr txBox="1"/>
          <p:nvPr/>
        </p:nvSpPr>
        <p:spPr>
          <a:xfrm>
            <a:off x="757084" y="1205912"/>
            <a:ext cx="10913806" cy="58323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Dan Pacholik, CEO &amp; Director</a:t>
            </a:r>
            <a:endParaRPr kumimoji="0" lang="en-US" sz="1800" b="0"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Visionary CEO behind Global Alerts with a pioneering background in Cell Broadcast Technologies implemented in more than 20 countries. Renowned for his work in GPS-based fleet tracking in the 90s,  Dan brings over two decades of experience with SaskTel including securing low-earth-orbit satellites for exclusive cellular coverage expansion and numerous tech start-ups over the last 25 years.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Shibu Abraham, CPA, Chief Financial Officer</a:t>
            </a:r>
            <a:endParaRPr kumimoji="0" lang="en-US" sz="1800" b="0"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With over 17 years of experience, Shibu has navigated a diverse career path, including roles in CFO, Project Management, Product Management, Business &amp; Data Analysis, Business Process Management, PMO, and Back Office Outsourcing and Operations within leading global banking industry.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Brenda Scott, Director of Business Operations</a:t>
            </a:r>
            <a:endParaRPr kumimoji="0" lang="en-US" sz="1800" b="0"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Over her impressive 22-year career, Brenda has been a driving force in aiding start-up companies. She consistently upholds the highest standards of corporate governance, compliance, and regulatory filings for both private and public entities. Brenda's expertise lies in recommending and guiding changes and enhancements in software creation and development, particularly in the domains of Emergency Response and VoIP Telephony Services.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Mark Wood, Chief Technical Strategist</a:t>
            </a:r>
            <a:endParaRPr kumimoji="0" lang="en-US" sz="1800" b="0"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 recognized authority in Cell Broadcast technology, Mark has a proven track record in UN-ITU collaboration, consultancy in South America, and advisory roles for the UK Government. His extensive experience in promoting Cell Broadcast technology dates back to 1997.</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Elysa Jones, Chief Standards Officer</a:t>
            </a:r>
            <a:endParaRPr kumimoji="0" lang="en-US" sz="1800" b="0" i="0"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 international authority in Emergency Data Messaging, Elysa holds leadership roles in IAEM, focusing on data requirements for emergency management. She actively promotes information sharing across diverse domains, with a strong emphasis on emergency communication and public safety.</a:t>
            </a:r>
          </a:p>
        </p:txBody>
      </p:sp>
      <p:sp>
        <p:nvSpPr>
          <p:cNvPr id="9" name="TextBox 8">
            <a:extLst>
              <a:ext uri="{FF2B5EF4-FFF2-40B4-BE49-F238E27FC236}">
                <a16:creationId xmlns:a16="http://schemas.microsoft.com/office/drawing/2014/main" id="{F6AD0FCF-058A-2C4F-301B-C9685FAB3AE6}"/>
              </a:ext>
            </a:extLst>
          </p:cNvPr>
          <p:cNvSpPr txBox="1"/>
          <p:nvPr/>
        </p:nvSpPr>
        <p:spPr>
          <a:xfrm>
            <a:off x="1445342" y="793415"/>
            <a:ext cx="105893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rPr>
              <a:t>The same team that introduced the world to Gen 1 of Cell Broadcast Mass Messaging </a:t>
            </a:r>
            <a:endParaRPr kumimoji="0" lang="en-CA" b="1" i="1" u="none" strike="noStrike" kern="1200" cap="none" spc="0" normalizeH="0" baseline="0" noProof="0" dirty="0">
              <a:ln>
                <a:noFill/>
              </a:ln>
              <a:solidFill>
                <a:srgbClr val="00B0F0"/>
              </a:solidFill>
              <a:effectLst/>
              <a:uLnTx/>
              <a:uFillTx/>
              <a:latin typeface="Arial" panose="020B0604020202020204" pitchFamily="34" charset="0"/>
              <a:cs typeface="Arial" panose="020B0604020202020204" pitchFamily="34" charset="0"/>
            </a:endParaRPr>
          </a:p>
        </p:txBody>
      </p:sp>
      <p:sp>
        <p:nvSpPr>
          <p:cNvPr id="11" name="TextBox 10"/>
          <p:cNvSpPr txBox="1"/>
          <p:nvPr/>
        </p:nvSpPr>
        <p:spPr>
          <a:xfrm>
            <a:off x="2385318" y="317202"/>
            <a:ext cx="7175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943C8E"/>
                </a:solidFill>
                <a:effectLst/>
                <a:uLnTx/>
                <a:uFillTx/>
                <a:latin typeface="Arial" panose="020B0604020202020204" pitchFamily="34" charset="0"/>
                <a:cs typeface="Arial" panose="020B0604020202020204" pitchFamily="34" charset="0"/>
              </a:rPr>
              <a:t>Global Alerts - Leadership</a:t>
            </a:r>
            <a:endParaRPr kumimoji="0" lang="en-CA" sz="2400" b="1" i="1" u="none" strike="noStrike" kern="1200" cap="all" spc="0" normalizeH="0" baseline="0" noProof="0" dirty="0">
              <a:ln w="3175" cmpd="sng">
                <a:noFill/>
              </a:ln>
              <a:solidFill>
                <a:srgbClr val="943C8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3204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BC9FE-091F-03AC-9529-4414EA0C0337}"/>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297C0970-D0DB-618D-EF6E-79FBC21AD02A}"/>
              </a:ext>
            </a:extLst>
          </p:cNvPr>
          <p:cNvSpPr/>
          <p:nvPr/>
        </p:nvSpPr>
        <p:spPr>
          <a:xfrm>
            <a:off x="0" y="-485775"/>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7" name="TextBox 6">
            <a:extLst>
              <a:ext uri="{FF2B5EF4-FFF2-40B4-BE49-F238E27FC236}">
                <a16:creationId xmlns:a16="http://schemas.microsoft.com/office/drawing/2014/main" id="{A5264B4F-A0E1-D3F5-498B-8BB7B22580AD}"/>
              </a:ext>
            </a:extLst>
          </p:cNvPr>
          <p:cNvSpPr txBox="1"/>
          <p:nvPr/>
        </p:nvSpPr>
        <p:spPr>
          <a:xfrm>
            <a:off x="656771" y="521048"/>
            <a:ext cx="10715171" cy="4807535"/>
          </a:xfrm>
          <a:prstGeom prst="rect">
            <a:avLst/>
          </a:prstGeom>
          <a:noFill/>
        </p:spPr>
        <p:txBody>
          <a:bodyPr wrap="square">
            <a:spAutoFit/>
          </a:bodyPr>
          <a:lstStyle/>
          <a:p>
            <a:pPr marL="457200" marR="0" lvl="0" indent="0" algn="just" defTabSz="914400" rtl="0" eaLnBrk="1" fontAlgn="base" latinLnBrk="0" hangingPunct="1">
              <a:lnSpc>
                <a:spcPct val="107000"/>
              </a:lnSpc>
              <a:spcBef>
                <a:spcPts val="0"/>
              </a:spcBef>
              <a:spcAft>
                <a:spcPts val="800"/>
              </a:spcAft>
              <a:buClrTx/>
              <a:buSzTx/>
              <a:buFontTx/>
              <a:buNone/>
              <a:tabLst/>
              <a:defRPr/>
            </a:pPr>
            <a:endParaRPr kumimoji="0" lang="en-US" sz="2000" b="0" i="0" u="none" strike="noStrike" kern="0" cap="none" spc="0" normalizeH="0" baseline="0" noProof="0" dirty="0">
              <a:ln>
                <a:noFill/>
              </a:ln>
              <a:solidFill>
                <a:srgbClr val="798FF2">
                  <a:lumMod val="60000"/>
                  <a:lumOff val="40000"/>
                </a:srgbClr>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US" sz="2000" b="1" i="0" u="sng" strike="noStrike" kern="100" cap="all" spc="100" normalizeH="0" baseline="0" noProof="0" dirty="0">
              <a:ln>
                <a:noFill/>
              </a:ln>
              <a:solidFill>
                <a:srgbClr val="798FF2">
                  <a:lumMod val="60000"/>
                  <a:lumOff val="40000"/>
                </a:srgbClr>
              </a:solidFill>
              <a:effectLst/>
              <a:uLnTx/>
              <a:uFillTx/>
              <a:latin typeface="Roboto" panose="02000000000000000000" pitchFamily="2"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CA" sz="2000" b="0" i="0" u="none" strike="noStrike" kern="100" cap="none" spc="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just" defTabSz="914400" rtl="0" eaLnBrk="1" fontAlgn="auto" latinLnBrk="0" hangingPunct="1">
              <a:lnSpc>
                <a:spcPct val="107000"/>
              </a:lnSpc>
              <a:spcBef>
                <a:spcPts val="0"/>
              </a:spcBef>
              <a:spcAft>
                <a:spcPts val="800"/>
              </a:spcAft>
              <a:buClrTx/>
              <a:buSzTx/>
              <a:buFontTx/>
              <a:buNone/>
              <a:tabLst/>
              <a:defRPr/>
            </a:pPr>
            <a:r>
              <a:rPr kumimoji="0" lang="en-US" sz="3200" b="1" i="0" u="none" strike="noStrike" kern="0" cap="all" spc="10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0" lang="en-US" sz="3200" b="1" i="0" u="sng" strike="noStrike" kern="0" cap="all" spc="10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Calibri" panose="020F0502020204030204" pitchFamily="34" charset="0"/>
              </a:rPr>
              <a:t>UPSEN</a:t>
            </a:r>
            <a:r>
              <a:rPr kumimoji="0" lang="en-US" sz="3200" b="1" i="0" u="none" strike="noStrike" kern="0" cap="all" spc="10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Calibri" panose="020F0502020204030204" pitchFamily="34" charset="0"/>
              </a:rPr>
              <a:t> platform </a:t>
            </a:r>
            <a:r>
              <a:rPr lang="en-US" sz="3200" b="1" kern="0" cap="all" spc="100" dirty="0">
                <a:solidFill>
                  <a:srgbClr val="798FF2">
                    <a:lumMod val="60000"/>
                    <a:lumOff val="40000"/>
                  </a:srgbClr>
                </a:solidFill>
                <a:latin typeface="Calibri" panose="020F0502020204030204" pitchFamily="34" charset="0"/>
                <a:ea typeface="Calibri" panose="020F0502020204030204" pitchFamily="34" charset="0"/>
                <a:cs typeface="Calibri" panose="020F0502020204030204" pitchFamily="34" charset="0"/>
              </a:rPr>
              <a:t>is developed, supported and maintained by </a:t>
            </a:r>
            <a:r>
              <a:rPr lang="en-US" sz="3200" b="1" i="1" kern="0" cap="all" spc="100" dirty="0">
                <a:latin typeface="Calibri" panose="020F0502020204030204" pitchFamily="34" charset="0"/>
                <a:ea typeface="Calibri" panose="020F0502020204030204" pitchFamily="34" charset="0"/>
                <a:cs typeface="Calibri" panose="020F0502020204030204" pitchFamily="34" charset="0"/>
                <a:hlinkClick r:id="rId3"/>
              </a:rPr>
              <a:t>Global Alerts Corp. </a:t>
            </a:r>
            <a:r>
              <a:rPr lang="en-US" sz="3200" b="1" kern="0" cap="all" spc="100" dirty="0">
                <a:solidFill>
                  <a:srgbClr val="798FF2">
                    <a:lumMod val="60000"/>
                    <a:lumOff val="40000"/>
                  </a:srgbClr>
                </a:solidFill>
                <a:latin typeface="Calibri" panose="020F0502020204030204" pitchFamily="34" charset="0"/>
                <a:ea typeface="Calibri" panose="020F0502020204030204" pitchFamily="34" charset="0"/>
                <a:cs typeface="Calibri" panose="020F0502020204030204" pitchFamily="34" charset="0"/>
              </a:rPr>
              <a:t>under exclusive license from the Telecom Industry established and maintained non Profit Alliance. </a:t>
            </a:r>
            <a:r>
              <a:rPr lang="en-US" sz="3200" b="1" i="1" kern="0" cap="all" spc="100" dirty="0">
                <a:latin typeface="Calibri" panose="020F0502020204030204" pitchFamily="34" charset="0"/>
                <a:ea typeface="Calibri" panose="020F0502020204030204" pitchFamily="34" charset="0"/>
                <a:cs typeface="Calibri" panose="020F0502020204030204" pitchFamily="34" charset="0"/>
              </a:rPr>
              <a:t>(UPSEN </a:t>
            </a:r>
            <a:r>
              <a:rPr lang="en-US" sz="3200" b="1" i="1" kern="0" cap="all" spc="100" dirty="0" err="1">
                <a:latin typeface="Calibri" panose="020F0502020204030204" pitchFamily="34" charset="0"/>
                <a:ea typeface="Calibri" panose="020F0502020204030204" pitchFamily="34" charset="0"/>
                <a:cs typeface="Calibri" panose="020F0502020204030204" pitchFamily="34" charset="0"/>
              </a:rPr>
              <a:t>OneWorld</a:t>
            </a:r>
            <a:r>
              <a:rPr lang="en-US" sz="3200" b="1" i="1" kern="0" cap="all" spc="100" dirty="0">
                <a:latin typeface="Calibri" panose="020F0502020204030204" pitchFamily="34" charset="0"/>
                <a:ea typeface="Calibri" panose="020F0502020204030204" pitchFamily="34" charset="0"/>
                <a:cs typeface="Calibri" panose="020F0502020204030204" pitchFamily="34" charset="0"/>
              </a:rPr>
              <a:t>)</a:t>
            </a:r>
            <a:endParaRPr kumimoji="0" lang="en-US" sz="3200" b="1" i="1" u="none" strike="noStrike" kern="0" cap="all" spc="10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0" indent="0" algn="just" defTabSz="914400" rtl="0" eaLnBrk="1" fontAlgn="auto" latinLnBrk="0" hangingPunct="1">
              <a:lnSpc>
                <a:spcPct val="107000"/>
              </a:lnSpc>
              <a:spcBef>
                <a:spcPts val="0"/>
              </a:spcBef>
              <a:spcAft>
                <a:spcPts val="800"/>
              </a:spcAft>
              <a:buClrTx/>
              <a:buSzTx/>
              <a:buFontTx/>
              <a:buNone/>
              <a:tabLst/>
              <a:defRPr/>
            </a:pPr>
            <a:endParaRPr kumimoji="0" lang="en-CA" sz="1800" b="0" i="0" u="none" strike="noStrike" kern="1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just" defTabSz="914400" rtl="0" eaLnBrk="1" fontAlgn="base" latinLnBrk="0" hangingPunct="1">
              <a:lnSpc>
                <a:spcPct val="107000"/>
              </a:lnSpc>
              <a:spcBef>
                <a:spcPts val="0"/>
              </a:spcBef>
              <a:spcAft>
                <a:spcPts val="800"/>
              </a:spcAft>
              <a:buClrTx/>
              <a:buSzTx/>
              <a:buFontTx/>
              <a:buNone/>
              <a:tabLst/>
              <a:defRPr/>
            </a:pPr>
            <a:endParaRPr kumimoji="0" lang="en-CA" sz="1800" b="0" i="0" u="none" strike="noStrike" kern="100" cap="none" spc="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E09F2578-FC46-833A-9B73-D148A787BA72}"/>
              </a:ext>
            </a:extLst>
          </p:cNvPr>
          <p:cNvSpPr txBox="1">
            <a:spLocks/>
          </p:cNvSpPr>
          <p:nvPr/>
        </p:nvSpPr>
        <p:spPr>
          <a:xfrm>
            <a:off x="820056" y="1034127"/>
            <a:ext cx="10551886" cy="107115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50000"/>
              </a:lnSpc>
              <a:spcBef>
                <a:spcPct val="0"/>
              </a:spcBef>
              <a:spcAft>
                <a:spcPts val="0"/>
              </a:spcAft>
              <a:buClrTx/>
              <a:buSzTx/>
              <a:buFontTx/>
              <a:buNone/>
              <a:tabLst/>
              <a:defRPr/>
            </a:pPr>
            <a:endParaRPr kumimoji="0" lang="en-US" sz="2400" b="1" i="0" u="none" strike="noStrike" kern="1200" cap="all" spc="0" normalizeH="0" baseline="0" noProof="0" dirty="0">
              <a:ln w="3175" cmpd="sng">
                <a:noFill/>
              </a:ln>
              <a:solidFill>
                <a:srgbClr val="009FDB"/>
              </a:solidFill>
              <a:effectLst/>
              <a:uLnTx/>
              <a:uFillTx/>
              <a:latin typeface="Latto"/>
              <a:ea typeface="+mj-ea"/>
              <a:cs typeface="+mj-cs"/>
            </a:endParaRPr>
          </a:p>
        </p:txBody>
      </p:sp>
      <p:pic>
        <p:nvPicPr>
          <p:cNvPr id="3" name="Picture 2" descr="A group of blue letters&#10;&#10;Description automatically generated">
            <a:extLst>
              <a:ext uri="{FF2B5EF4-FFF2-40B4-BE49-F238E27FC236}">
                <a16:creationId xmlns:a16="http://schemas.microsoft.com/office/drawing/2014/main" id="{6042CDF1-6313-6872-8806-E1924FB8A4BE}"/>
              </a:ext>
            </a:extLst>
          </p:cNvPr>
          <p:cNvPicPr>
            <a:picLocks noChangeAspect="1"/>
          </p:cNvPicPr>
          <p:nvPr/>
        </p:nvPicPr>
        <p:blipFill rotWithShape="1">
          <a:blip r:embed="rId4">
            <a:duotone>
              <a:prstClr val="black"/>
              <a:srgbClr val="4472C4">
                <a:tint val="45000"/>
                <a:satMod val="400000"/>
              </a:srgbClr>
            </a:duotone>
            <a:extLst>
              <a:ext uri="{BEBA8EAE-BF5A-486C-A8C5-ECC9F3942E4B}">
                <a14:imgProps xmlns:a14="http://schemas.microsoft.com/office/drawing/2010/main">
                  <a14:imgLayer r:embed="rId5">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6727389" y="152847"/>
            <a:ext cx="5054581" cy="1430606"/>
          </a:xfrm>
          <a:prstGeom prst="rect">
            <a:avLst/>
          </a:prstGeom>
          <a:noFill/>
          <a:ln>
            <a:noFill/>
          </a:ln>
          <a:extLst>
            <a:ext uri="{53640926-AAD7-44D8-BBD7-CCE9431645EC}">
              <a14:shadowObscured xmlns:a14="http://schemas.microsoft.com/office/drawing/2010/main"/>
            </a:ext>
          </a:extLst>
        </p:spPr>
      </p:pic>
      <p:pic>
        <p:nvPicPr>
          <p:cNvPr id="4" name="Picture 3" descr="Global-alerts-logo-png.png">
            <a:extLst>
              <a:ext uri="{FF2B5EF4-FFF2-40B4-BE49-F238E27FC236}">
                <a16:creationId xmlns:a16="http://schemas.microsoft.com/office/drawing/2014/main" id="{A6792EF0-616F-1B0A-613B-17C654302E02}"/>
              </a:ext>
            </a:extLst>
          </p:cNvPr>
          <p:cNvPicPr>
            <a:picLocks noChangeAspect="1"/>
          </p:cNvPicPr>
          <p:nvPr/>
        </p:nvPicPr>
        <p:blipFill>
          <a:blip r:embed="rId6" cstate="print"/>
          <a:stretch>
            <a:fillRect/>
          </a:stretch>
        </p:blipFill>
        <p:spPr>
          <a:xfrm>
            <a:off x="3296707" y="4752719"/>
            <a:ext cx="6336935" cy="1584233"/>
          </a:xfrm>
          <a:prstGeom prst="rect">
            <a:avLst/>
          </a:prstGeom>
        </p:spPr>
      </p:pic>
      <p:sp>
        <p:nvSpPr>
          <p:cNvPr id="5" name="TextBox 4">
            <a:extLst>
              <a:ext uri="{FF2B5EF4-FFF2-40B4-BE49-F238E27FC236}">
                <a16:creationId xmlns:a16="http://schemas.microsoft.com/office/drawing/2014/main" id="{31963278-A0C3-08E8-4FF8-5569739C4FD0}"/>
              </a:ext>
            </a:extLst>
          </p:cNvPr>
          <p:cNvSpPr txBox="1"/>
          <p:nvPr/>
        </p:nvSpPr>
        <p:spPr>
          <a:xfrm>
            <a:off x="11470192" y="152847"/>
            <a:ext cx="6096000" cy="470000"/>
          </a:xfrm>
          <a:prstGeom prst="rect">
            <a:avLst/>
          </a:prstGeom>
          <a:noFill/>
        </p:spPr>
        <p:txBody>
          <a:bodyPr wrap="square">
            <a:spAutoFit/>
          </a:bodyPr>
          <a:lstStyle/>
          <a:p>
            <a:pPr>
              <a:lnSpc>
                <a:spcPct val="107000"/>
              </a:lnSpc>
              <a:spcAft>
                <a:spcPts val="800"/>
              </a:spcAft>
            </a:pPr>
            <a:r>
              <a:rPr lang="en-US" sz="24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923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B2AAF-5865-6D0B-C6FC-1A080EB8A4FB}"/>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 r="13" b="15613"/>
          <a:stretch/>
        </p:blipFill>
        <p:spPr>
          <a:xfrm>
            <a:off x="-1" y="0"/>
            <a:ext cx="12190475" cy="6858000"/>
          </a:xfrm>
          <a:prstGeom prst="rect">
            <a:avLst/>
          </a:prstGeom>
        </p:spPr>
      </p:pic>
      <p:sp>
        <p:nvSpPr>
          <p:cNvPr id="4" name="Title 1">
            <a:extLst>
              <a:ext uri="{FF2B5EF4-FFF2-40B4-BE49-F238E27FC236}">
                <a16:creationId xmlns:a16="http://schemas.microsoft.com/office/drawing/2014/main" id="{2DF46FAB-359B-CA59-42E1-E89EF85230C4}"/>
              </a:ext>
            </a:extLst>
          </p:cNvPr>
          <p:cNvSpPr txBox="1">
            <a:spLocks/>
          </p:cNvSpPr>
          <p:nvPr/>
        </p:nvSpPr>
        <p:spPr>
          <a:xfrm>
            <a:off x="8039100" y="1651057"/>
            <a:ext cx="3517360" cy="765572"/>
          </a:xfrm>
          <a:prstGeom prst="rect">
            <a:avLst/>
          </a:prstGeom>
          <a:effectLst/>
        </p:spPr>
        <p:txBody>
          <a:bodyPr vert="horz" lIns="91440" tIns="45720" rIns="91440" bIns="45720" rtlCol="0" anchor="t">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all" spc="0" normalizeH="0" baseline="0" noProof="0" dirty="0">
                <a:ln w="3175" cmpd="sng">
                  <a:noFill/>
                </a:ln>
                <a:solidFill>
                  <a:sysClr val="window" lastClr="FFFFFF"/>
                </a:solidFill>
                <a:effectLst/>
                <a:uLnTx/>
                <a:uFillTx/>
                <a:latin typeface="Latto"/>
                <a:ea typeface="+mj-ea"/>
                <a:cs typeface="+mj-cs"/>
              </a:rPr>
              <a:t>THANK YOU!</a:t>
            </a:r>
          </a:p>
        </p:txBody>
      </p:sp>
      <p:pic>
        <p:nvPicPr>
          <p:cNvPr id="7" name="Picture 6" descr="Global-alerts-logo-png.png"/>
          <p:cNvPicPr>
            <a:picLocks noChangeAspect="1"/>
          </p:cNvPicPr>
          <p:nvPr/>
        </p:nvPicPr>
        <p:blipFill>
          <a:blip r:embed="rId3" cstate="print"/>
          <a:stretch>
            <a:fillRect/>
          </a:stretch>
        </p:blipFill>
        <p:spPr>
          <a:xfrm>
            <a:off x="6936378" y="598714"/>
            <a:ext cx="4781006" cy="1195251"/>
          </a:xfrm>
          <a:prstGeom prst="rect">
            <a:avLst/>
          </a:prstGeom>
        </p:spPr>
      </p:pic>
      <p:sp>
        <p:nvSpPr>
          <p:cNvPr id="8" name="Rounded Rectangle 7"/>
          <p:cNvSpPr/>
          <p:nvPr/>
        </p:nvSpPr>
        <p:spPr>
          <a:xfrm>
            <a:off x="8760460" y="2455245"/>
            <a:ext cx="2240280" cy="5207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9" name="TextBox 8"/>
          <p:cNvSpPr txBox="1"/>
          <p:nvPr/>
        </p:nvSpPr>
        <p:spPr>
          <a:xfrm>
            <a:off x="8985758" y="2518229"/>
            <a:ext cx="20848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Latto"/>
                <a:ea typeface="+mn-ea"/>
                <a:cs typeface="+mn-cs"/>
                <a:hlinkClick r:id="rId4">
                  <a:extLst>
                    <a:ext uri="{A12FA001-AC4F-418D-AE19-62706E023703}">
                      <ahyp:hlinkClr xmlns:ahyp="http://schemas.microsoft.com/office/drawing/2018/hyperlinkcolor" val="tx"/>
                    </a:ext>
                  </a:extLst>
                </a:hlinkClick>
              </a:rPr>
              <a:t>Visit our Website</a:t>
            </a:r>
            <a:r>
              <a:rPr kumimoji="0" lang="en-US" sz="1800" b="1" i="0" u="none" strike="noStrike" kern="1200" cap="none" spc="0" normalizeH="0" baseline="0" noProof="0" dirty="0">
                <a:ln>
                  <a:noFill/>
                </a:ln>
                <a:solidFill>
                  <a:schemeClr val="bg1"/>
                </a:solidFill>
                <a:effectLst/>
                <a:uLnTx/>
                <a:uFillTx/>
                <a:latin typeface="Latto"/>
                <a:ea typeface="+mn-ea"/>
                <a:cs typeface="+mn-cs"/>
              </a:rPr>
              <a:t> </a:t>
            </a:r>
          </a:p>
        </p:txBody>
      </p:sp>
      <p:sp>
        <p:nvSpPr>
          <p:cNvPr id="10" name="TextBox 9"/>
          <p:cNvSpPr txBox="1"/>
          <p:nvPr/>
        </p:nvSpPr>
        <p:spPr>
          <a:xfrm>
            <a:off x="8458200" y="3064329"/>
            <a:ext cx="2984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atto"/>
                <a:ea typeface="+mn-ea"/>
                <a:cs typeface="+mn-cs"/>
              </a:rPr>
              <a:t>www. globalalertscorp.com</a:t>
            </a:r>
          </a:p>
        </p:txBody>
      </p:sp>
      <p:sp>
        <p:nvSpPr>
          <p:cNvPr id="11" name="Rectangle 10"/>
          <p:cNvSpPr/>
          <p:nvPr/>
        </p:nvSpPr>
        <p:spPr>
          <a:xfrm>
            <a:off x="7962900" y="3483429"/>
            <a:ext cx="38354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12" name="TextBox 11"/>
          <p:cNvSpPr txBox="1"/>
          <p:nvPr/>
        </p:nvSpPr>
        <p:spPr>
          <a:xfrm>
            <a:off x="8191500" y="3585029"/>
            <a:ext cx="365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atto"/>
                <a:ea typeface="+mn-ea"/>
                <a:cs typeface="+mn-cs"/>
              </a:rPr>
              <a:t>and learn more about our mission</a:t>
            </a:r>
          </a:p>
        </p:txBody>
      </p:sp>
      <p:sp>
        <p:nvSpPr>
          <p:cNvPr id="13" name="TextBox 12"/>
          <p:cNvSpPr txBox="1"/>
          <p:nvPr/>
        </p:nvSpPr>
        <p:spPr>
          <a:xfrm>
            <a:off x="8089900" y="5248729"/>
            <a:ext cx="3657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Latto"/>
                <a:ea typeface="+mn-ea"/>
                <a:cs typeface="+mn-cs"/>
              </a:rPr>
              <a:t>Your support helps us build a safer world for all!</a:t>
            </a:r>
          </a:p>
        </p:txBody>
      </p:sp>
      <p:sp>
        <p:nvSpPr>
          <p:cNvPr id="14" name="TextBox 13"/>
          <p:cNvSpPr txBox="1"/>
          <p:nvPr/>
        </p:nvSpPr>
        <p:spPr>
          <a:xfrm>
            <a:off x="8267700" y="4296229"/>
            <a:ext cx="3416300" cy="87203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Latto"/>
                <a:ea typeface="+mn-ea"/>
                <a:cs typeface="+mn-cs"/>
              </a:rPr>
              <a:t>Contact Dan Pacholik, CEO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Latto"/>
                <a:ea typeface="+mn-ea"/>
                <a:cs typeface="+mn-cs"/>
              </a:rPr>
              <a:t>danp@globalalertscorp.com</a:t>
            </a:r>
            <a:endParaRPr kumimoji="0" lang="en-US" sz="1800" b="0" i="0" u="none" strike="noStrike" kern="1200" cap="none" spc="0" normalizeH="0" baseline="0" noProof="0" dirty="0">
              <a:ln>
                <a:noFill/>
              </a:ln>
              <a:solidFill>
                <a:prstClr val="white"/>
              </a:solidFill>
              <a:effectLst/>
              <a:uLnTx/>
              <a:uFillTx/>
              <a:latin typeface="Latto"/>
              <a:ea typeface="+mn-ea"/>
              <a:cs typeface="+mn-cs"/>
            </a:endParaRPr>
          </a:p>
        </p:txBody>
      </p:sp>
    </p:spTree>
    <p:extLst>
      <p:ext uri="{BB962C8B-B14F-4D97-AF65-F5344CB8AC3E}">
        <p14:creationId xmlns:p14="http://schemas.microsoft.com/office/powerpoint/2010/main" val="34353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69C01-BEAF-A683-D944-1684FCF2D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AD952-0614-8CC9-234C-4FA5DDC66FBE}"/>
              </a:ext>
            </a:extLst>
          </p:cNvPr>
          <p:cNvSpPr>
            <a:spLocks noGrp="1"/>
          </p:cNvSpPr>
          <p:nvPr>
            <p:ph type="ctrTitle"/>
          </p:nvPr>
        </p:nvSpPr>
        <p:spPr/>
        <p:txBody>
          <a:bodyPr/>
          <a:lstStyle/>
          <a:p>
            <a:endParaRPr lang="en-CA" dirty="0"/>
          </a:p>
        </p:txBody>
      </p:sp>
      <p:sp>
        <p:nvSpPr>
          <p:cNvPr id="3" name="Subtitle 2">
            <a:extLst>
              <a:ext uri="{FF2B5EF4-FFF2-40B4-BE49-F238E27FC236}">
                <a16:creationId xmlns:a16="http://schemas.microsoft.com/office/drawing/2014/main" id="{019033D6-AC27-B3D3-CF18-B669833E1BEF}"/>
              </a:ext>
            </a:extLst>
          </p:cNvPr>
          <p:cNvSpPr>
            <a:spLocks noGrp="1"/>
          </p:cNvSpPr>
          <p:nvPr>
            <p:ph type="subTitle" idx="1"/>
          </p:nvPr>
        </p:nvSpPr>
        <p:spPr/>
        <p:txBody>
          <a:bodyPr/>
          <a:lstStyle/>
          <a:p>
            <a:endParaRPr lang="en-CA" dirty="0"/>
          </a:p>
        </p:txBody>
      </p:sp>
      <p:pic>
        <p:nvPicPr>
          <p:cNvPr id="4" name="Picture 3">
            <a:extLst>
              <a:ext uri="{FF2B5EF4-FFF2-40B4-BE49-F238E27FC236}">
                <a16:creationId xmlns:a16="http://schemas.microsoft.com/office/drawing/2014/main" id="{8E12E7D6-EE24-22EF-1F07-179CFB615FD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3" r="13" b="15613"/>
          <a:stretch/>
        </p:blipFill>
        <p:spPr>
          <a:xfrm>
            <a:off x="-1" y="0"/>
            <a:ext cx="12190475" cy="6858000"/>
          </a:xfrm>
          <a:prstGeom prst="rect">
            <a:avLst/>
          </a:prstGeom>
        </p:spPr>
      </p:pic>
      <p:pic>
        <p:nvPicPr>
          <p:cNvPr id="5" name="Picture 4" descr="A group of blue letters&#10;&#10;Description automatically generated">
            <a:extLst>
              <a:ext uri="{FF2B5EF4-FFF2-40B4-BE49-F238E27FC236}">
                <a16:creationId xmlns:a16="http://schemas.microsoft.com/office/drawing/2014/main" id="{184E3D0B-158D-CCFE-3A81-1C4F1C738A33}"/>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4748480" y="68987"/>
            <a:ext cx="7443520" cy="2106751"/>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45466CC5-46C3-BB7E-CF3F-56CD4AB93A56}"/>
              </a:ext>
            </a:extLst>
          </p:cNvPr>
          <p:cNvSpPr txBox="1"/>
          <p:nvPr/>
        </p:nvSpPr>
        <p:spPr>
          <a:xfrm>
            <a:off x="11539384" y="210429"/>
            <a:ext cx="652616" cy="595932"/>
          </a:xfrm>
          <a:prstGeom prst="rect">
            <a:avLst/>
          </a:prstGeom>
          <a:noFill/>
        </p:spPr>
        <p:txBody>
          <a:bodyPr wrap="square">
            <a:spAutoFit/>
          </a:bodyPr>
          <a:lstStyle/>
          <a:p>
            <a:pPr>
              <a:lnSpc>
                <a:spcPct val="107000"/>
              </a:lnSpc>
              <a:spcAft>
                <a:spcPts val="800"/>
              </a:spcAft>
            </a:pPr>
            <a:r>
              <a:rPr lang="en-US" sz="32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C86C2C3-4AFB-AF25-B6BF-7D9A076BAED3}"/>
              </a:ext>
            </a:extLst>
          </p:cNvPr>
          <p:cNvSpPr txBox="1"/>
          <p:nvPr/>
        </p:nvSpPr>
        <p:spPr>
          <a:xfrm>
            <a:off x="3087974" y="3509963"/>
            <a:ext cx="8661272" cy="1649491"/>
          </a:xfrm>
          <a:prstGeom prst="rect">
            <a:avLst/>
          </a:prstGeom>
          <a:noFill/>
        </p:spPr>
        <p:txBody>
          <a:bodyPr wrap="square">
            <a:spAutoFit/>
          </a:bodyPr>
          <a:lstStyle/>
          <a:p>
            <a:pPr algn="just">
              <a:lnSpc>
                <a:spcPct val="107000"/>
              </a:lnSpc>
              <a:spcAft>
                <a:spcPts val="800"/>
              </a:spcAft>
            </a:pPr>
            <a:r>
              <a:rPr lang="en-US" sz="3200" i="1" kern="100" spc="100" dirty="0">
                <a:solidFill>
                  <a:schemeClr val="bg1"/>
                </a:solidFill>
                <a:effectLst>
                  <a:outerShdw blurRad="38100" dist="38100" dir="2700000" algn="tl">
                    <a:srgbClr val="000000">
                      <a:alpha val="43137"/>
                    </a:srgbClr>
                  </a:outerShdw>
                </a:effectLst>
                <a:latin typeface="Source Sans Pro SemiBold" panose="020F0502020204030204" pitchFamily="34" charset="0"/>
                <a:ea typeface="Calibri" panose="020F0502020204030204" pitchFamily="34" charset="0"/>
                <a:cs typeface="MV Boli" panose="02000500030200090000" pitchFamily="2" charset="0"/>
              </a:rPr>
              <a:t>An alternative program to establish ‘Early Warning for All’ as a self-sustaining feature of personal telecommunications.</a:t>
            </a:r>
            <a:endParaRPr lang="en-CA" sz="32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232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0DB7-13EA-DB9B-EE6D-15DF522BACDF}"/>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A48CC821-DCF8-1FB2-FBBF-C31F66C9CFA0}"/>
              </a:ext>
            </a:extLst>
          </p:cNvPr>
          <p:cNvSpPr/>
          <p:nvPr/>
        </p:nvSpPr>
        <p:spPr>
          <a:xfrm>
            <a:off x="0" y="-485775"/>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7" name="TextBox 6">
            <a:extLst>
              <a:ext uri="{FF2B5EF4-FFF2-40B4-BE49-F238E27FC236}">
                <a16:creationId xmlns:a16="http://schemas.microsoft.com/office/drawing/2014/main" id="{5138B9BB-5778-714C-5CF9-9C4DD0917755}"/>
              </a:ext>
            </a:extLst>
          </p:cNvPr>
          <p:cNvSpPr txBox="1"/>
          <p:nvPr/>
        </p:nvSpPr>
        <p:spPr>
          <a:xfrm>
            <a:off x="656771" y="2368380"/>
            <a:ext cx="10715171" cy="4415824"/>
          </a:xfrm>
          <a:prstGeom prst="rect">
            <a:avLst/>
          </a:prstGeom>
          <a:noFill/>
        </p:spPr>
        <p:txBody>
          <a:bodyPr wrap="square">
            <a:spAutoFit/>
          </a:bodyPr>
          <a:lstStyle/>
          <a:p>
            <a:pPr marL="457200" marR="0" lvl="0" indent="0" algn="just" defTabSz="914400" rtl="0" eaLnBrk="1" fontAlgn="base" latinLnBrk="0" hangingPunct="1">
              <a:lnSpc>
                <a:spcPct val="107000"/>
              </a:lnSpc>
              <a:spcBef>
                <a:spcPts val="0"/>
              </a:spcBef>
              <a:spcAft>
                <a:spcPts val="800"/>
              </a:spcAft>
              <a:buClrTx/>
              <a:buSzTx/>
              <a:buFontTx/>
              <a:buNone/>
              <a:tabLst/>
              <a:defRPr/>
            </a:pPr>
            <a:endParaRPr kumimoji="0" lang="en-US" sz="2000" b="0" i="0" u="none" strike="noStrike" kern="0" cap="none" spc="0" normalizeH="0" baseline="0" noProof="0" dirty="0">
              <a:ln>
                <a:noFill/>
              </a:ln>
              <a:solidFill>
                <a:srgbClr val="798FF2">
                  <a:lumMod val="60000"/>
                  <a:lumOff val="40000"/>
                </a:srgbClr>
              </a:solidFill>
              <a:effectLst/>
              <a:uLnTx/>
              <a:uFillTx/>
              <a:latin typeface="Arial" panose="020B0604020202020204" pitchFamily="34" charset="0"/>
              <a:ea typeface="Times New Roman" panose="02020603050405020304" pitchFamily="18" charset="0"/>
              <a:cs typeface="Arial" panose="020B0604020202020204" pitchFamily="34" charset="0"/>
            </a:endParaRPr>
          </a:p>
          <a:p>
            <a:pPr algn="just">
              <a:lnSpc>
                <a:spcPct val="107000"/>
              </a:lnSpc>
              <a:spcAft>
                <a:spcPts val="800"/>
              </a:spcAft>
            </a:pPr>
            <a:r>
              <a:rPr lang="en-US" sz="2400" b="1" i="1" kern="100" cap="small" dirty="0">
                <a:effectLst/>
                <a:latin typeface="Arial" panose="020B0604020202020204" pitchFamily="34" charset="0"/>
                <a:ea typeface="Calibri" panose="020F0502020204030204" pitchFamily="34" charset="0"/>
                <a:cs typeface="Arial" panose="020B0604020202020204" pitchFamily="34" charset="0"/>
              </a:rPr>
              <a:t>What is </a:t>
            </a:r>
            <a:r>
              <a:rPr lang="en-US" sz="2400" b="1" i="1" kern="100" cap="all" dirty="0">
                <a:effectLst/>
                <a:latin typeface="Arial" panose="020B0604020202020204" pitchFamily="34" charset="0"/>
                <a:ea typeface="Calibri" panose="020F0502020204030204" pitchFamily="34" charset="0"/>
                <a:cs typeface="Arial" panose="020B0604020202020204" pitchFamily="34" charset="0"/>
              </a:rPr>
              <a:t> </a:t>
            </a:r>
            <a:r>
              <a:rPr lang="en-US" sz="2400" b="1" kern="100" cap="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PERSONAL EMERGENCY ALERTING ? </a:t>
            </a:r>
          </a:p>
          <a:p>
            <a:pPr algn="just">
              <a:lnSpc>
                <a:spcPct val="107000"/>
              </a:lnSpc>
              <a:spcAft>
                <a:spcPts val="800"/>
              </a:spcAft>
            </a:pPr>
            <a:endParaRPr lang="en-CA" sz="2000" kern="1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b="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rPr>
              <a:t>The ability for emergency authorities</a:t>
            </a:r>
            <a:r>
              <a:rPr lang="en-US" sz="1800" b="1" kern="0" cap="all" spc="100" dirty="0">
                <a:effectLst/>
                <a:latin typeface="Arial" panose="020B0604020202020204" pitchFamily="34" charset="0"/>
                <a:ea typeface="Liberation Sans"/>
                <a:cs typeface="Arial" panose="020B0604020202020204" pitchFamily="34" charset="0"/>
              </a:rPr>
              <a:t>*</a:t>
            </a:r>
            <a:r>
              <a:rPr lang="en-US" sz="1800" b="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rPr>
              <a:t> to select and connect with ‘At-Risk’ population groups using wireless devices; </a:t>
            </a:r>
            <a:r>
              <a:rPr lang="en-US" sz="1800" b="1" i="1" kern="0" cap="all" spc="100" dirty="0">
                <a:effectLst>
                  <a:outerShdw blurRad="38100" dist="38100" dir="2700000" algn="tl">
                    <a:srgbClr val="000000">
                      <a:alpha val="43137"/>
                    </a:srgbClr>
                  </a:outerShdw>
                </a:effectLst>
                <a:latin typeface="Arial" panose="020B0604020202020204" pitchFamily="34" charset="0"/>
                <a:ea typeface="Liberation Sans"/>
                <a:cs typeface="Arial" panose="020B0604020202020204" pitchFamily="34" charset="0"/>
              </a:rPr>
              <a:t>commonly owned and carried by over seventy percent of the global population</a:t>
            </a:r>
            <a:r>
              <a:rPr lang="en-US" sz="1800" b="1" i="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rPr>
              <a:t>, </a:t>
            </a:r>
            <a:r>
              <a:rPr lang="en-US" b="1" kern="0" cap="all" spc="100" dirty="0">
                <a:solidFill>
                  <a:schemeClr val="accent2">
                    <a:lumMod val="60000"/>
                    <a:lumOff val="40000"/>
                  </a:schemeClr>
                </a:solidFill>
                <a:latin typeface="Arial" panose="020B0604020202020204" pitchFamily="34" charset="0"/>
                <a:ea typeface="Liberation Sans"/>
                <a:cs typeface="Arial" panose="020B0604020202020204" pitchFamily="34" charset="0"/>
              </a:rPr>
              <a:t>Utilizing the t</a:t>
            </a:r>
            <a:r>
              <a:rPr lang="en-US" sz="1800" b="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rPr>
              <a:t>ransceiver grids </a:t>
            </a:r>
            <a:r>
              <a:rPr lang="en-US" b="1" kern="0" cap="all" spc="100" dirty="0">
                <a:solidFill>
                  <a:schemeClr val="accent2">
                    <a:lumMod val="60000"/>
                    <a:lumOff val="40000"/>
                  </a:schemeClr>
                </a:solidFill>
                <a:latin typeface="Arial" panose="020B0604020202020204" pitchFamily="34" charset="0"/>
                <a:ea typeface="Liberation Sans"/>
                <a:cs typeface="Arial" panose="020B0604020202020204" pitchFamily="34" charset="0"/>
              </a:rPr>
              <a:t>of all</a:t>
            </a:r>
            <a:r>
              <a:rPr lang="en-US" sz="1800" b="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rPr>
              <a:t> personal telecommunication network operators. </a:t>
            </a:r>
          </a:p>
          <a:p>
            <a:pPr marL="457200" algn="just">
              <a:lnSpc>
                <a:spcPct val="107000"/>
              </a:lnSpc>
              <a:spcAft>
                <a:spcPts val="800"/>
              </a:spcAft>
            </a:pPr>
            <a:r>
              <a:rPr lang="en-US" b="1" i="1" kern="0" cap="all" spc="100" dirty="0">
                <a:solidFill>
                  <a:schemeClr val="accent2">
                    <a:lumMod val="60000"/>
                    <a:lumOff val="40000"/>
                  </a:schemeClr>
                </a:solidFill>
                <a:latin typeface="Arial" panose="020B0604020202020204" pitchFamily="34" charset="0"/>
                <a:ea typeface="Liberation Sans"/>
                <a:cs typeface="Arial" panose="020B0604020202020204" pitchFamily="34" charset="0"/>
              </a:rPr>
              <a:t>	</a:t>
            </a:r>
            <a:r>
              <a:rPr lang="en-US" b="1" i="1" kern="0" cap="all" spc="100" dirty="0">
                <a:latin typeface="Arial" panose="020B0604020202020204" pitchFamily="34" charset="0"/>
                <a:ea typeface="Liberation Sans"/>
                <a:cs typeface="Arial" panose="020B0604020202020204" pitchFamily="34" charset="0"/>
              </a:rPr>
              <a:t>* </a:t>
            </a:r>
            <a:r>
              <a:rPr lang="en-US" sz="1400" b="1" i="1" kern="0" cap="all" spc="100" dirty="0">
                <a:solidFill>
                  <a:schemeClr val="accent2">
                    <a:lumMod val="60000"/>
                    <a:lumOff val="40000"/>
                  </a:schemeClr>
                </a:solidFill>
                <a:latin typeface="Arial" panose="020B0604020202020204" pitchFamily="34" charset="0"/>
                <a:ea typeface="Liberation Sans"/>
                <a:cs typeface="Arial" panose="020B0604020202020204" pitchFamily="34" charset="0"/>
              </a:rPr>
              <a:t>global bodies such as WMO, Red Cross, OCHA, Interpol as well as national and local emergency Management agencies.</a:t>
            </a:r>
            <a:endParaRPr lang="en-US" sz="1400" b="1" i="1" kern="0" cap="all" spc="100" dirty="0">
              <a:solidFill>
                <a:schemeClr val="accent2">
                  <a:lumMod val="60000"/>
                  <a:lumOff val="40000"/>
                </a:schemeClr>
              </a:solidFill>
              <a:effectLst/>
              <a:latin typeface="Arial" panose="020B0604020202020204" pitchFamily="34" charset="0"/>
              <a:ea typeface="Liberation Sans"/>
              <a:cs typeface="Arial" panose="020B0604020202020204" pitchFamily="34" charset="0"/>
            </a:endParaRPr>
          </a:p>
          <a:p>
            <a:pPr marL="457200" algn="just">
              <a:lnSpc>
                <a:spcPct val="107000"/>
              </a:lnSpc>
              <a:spcAft>
                <a:spcPts val="800"/>
              </a:spcAft>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0" algn="just" defTabSz="914400" rtl="0" eaLnBrk="1" fontAlgn="base" latinLnBrk="0" hangingPunct="1">
              <a:lnSpc>
                <a:spcPct val="107000"/>
              </a:lnSpc>
              <a:spcBef>
                <a:spcPts val="0"/>
              </a:spcBef>
              <a:spcAft>
                <a:spcPts val="800"/>
              </a:spcAft>
              <a:buClrTx/>
              <a:buSzTx/>
              <a:buFontTx/>
              <a:buNone/>
              <a:tabLst/>
              <a:defRPr/>
            </a:pPr>
            <a:endParaRPr kumimoji="0" lang="en-CA" sz="1800" b="0" i="0" u="none" strike="noStrike" kern="100" cap="none" spc="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E4F9AC29-92A3-107D-FE5B-75AB623B6B28}"/>
              </a:ext>
            </a:extLst>
          </p:cNvPr>
          <p:cNvSpPr txBox="1">
            <a:spLocks/>
          </p:cNvSpPr>
          <p:nvPr/>
        </p:nvSpPr>
        <p:spPr>
          <a:xfrm>
            <a:off x="820056" y="1034127"/>
            <a:ext cx="10551886" cy="107115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50000"/>
              </a:lnSpc>
              <a:spcBef>
                <a:spcPct val="0"/>
              </a:spcBef>
              <a:spcAft>
                <a:spcPts val="0"/>
              </a:spcAft>
              <a:buClrTx/>
              <a:buSzTx/>
              <a:buFontTx/>
              <a:buNone/>
              <a:tabLst/>
              <a:defRPr/>
            </a:pPr>
            <a:endParaRPr kumimoji="0" lang="en-US" sz="2400" b="1" i="0" u="none" strike="noStrike" kern="1200" cap="all" spc="0" normalizeH="0" baseline="0" noProof="0" dirty="0">
              <a:ln w="3175" cmpd="sng">
                <a:noFill/>
              </a:ln>
              <a:solidFill>
                <a:srgbClr val="009FDB"/>
              </a:solidFill>
              <a:effectLst/>
              <a:uLnTx/>
              <a:uFillTx/>
              <a:latin typeface="Latto"/>
              <a:ea typeface="+mj-ea"/>
              <a:cs typeface="+mj-cs"/>
            </a:endParaRPr>
          </a:p>
        </p:txBody>
      </p:sp>
      <p:pic>
        <p:nvPicPr>
          <p:cNvPr id="3" name="Picture 2" descr="A group of blue letters&#10;&#10;Description automatically generated">
            <a:extLst>
              <a:ext uri="{FF2B5EF4-FFF2-40B4-BE49-F238E27FC236}">
                <a16:creationId xmlns:a16="http://schemas.microsoft.com/office/drawing/2014/main" id="{3F06897B-F083-29EA-945A-8FCCC64BE425}"/>
              </a:ext>
            </a:extLst>
          </p:cNvPr>
          <p:cNvPicPr>
            <a:picLocks noChangeAspect="1"/>
          </p:cNvPicPr>
          <p:nvPr/>
        </p:nvPicPr>
        <p:blipFill rotWithShape="1">
          <a:blip r:embed="rId3">
            <a:duotone>
              <a:prstClr val="black"/>
              <a:srgbClr val="4472C4">
                <a:tint val="45000"/>
                <a:satMod val="400000"/>
              </a:srgbClr>
            </a:duotone>
            <a:extLst>
              <a:ext uri="{BEBA8EAE-BF5A-486C-A8C5-ECC9F3942E4B}">
                <a14:imgProps xmlns:a14="http://schemas.microsoft.com/office/drawing/2010/main">
                  <a14:imgLayer r:embed="rId4">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6246724" y="282187"/>
            <a:ext cx="5313469" cy="1503879"/>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2C57343E-D5B4-7130-36D8-DDDF1258E39F}"/>
              </a:ext>
            </a:extLst>
          </p:cNvPr>
          <p:cNvSpPr txBox="1"/>
          <p:nvPr/>
        </p:nvSpPr>
        <p:spPr>
          <a:xfrm>
            <a:off x="11125216" y="301029"/>
            <a:ext cx="6096000" cy="470000"/>
          </a:xfrm>
          <a:prstGeom prst="rect">
            <a:avLst/>
          </a:prstGeom>
          <a:noFill/>
        </p:spPr>
        <p:txBody>
          <a:bodyPr wrap="square">
            <a:spAutoFit/>
          </a:bodyPr>
          <a:lstStyle/>
          <a:p>
            <a:pPr>
              <a:lnSpc>
                <a:spcPct val="107000"/>
              </a:lnSpc>
              <a:spcAft>
                <a:spcPts val="800"/>
              </a:spcAft>
            </a:pPr>
            <a:r>
              <a:rPr lang="en-US" sz="24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96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BFA37-7FCF-DF62-E3A7-957E06E507A5}"/>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A304F8E1-E821-E19B-3206-43A1E50233BF}"/>
              </a:ext>
            </a:extLst>
          </p:cNvPr>
          <p:cNvSpPr/>
          <p:nvPr/>
        </p:nvSpPr>
        <p:spPr>
          <a:xfrm>
            <a:off x="-81643" y="0"/>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7" name="TextBox 6">
            <a:extLst>
              <a:ext uri="{FF2B5EF4-FFF2-40B4-BE49-F238E27FC236}">
                <a16:creationId xmlns:a16="http://schemas.microsoft.com/office/drawing/2014/main" id="{E91691AC-2C82-E360-68FB-AEDE2EDB5273}"/>
              </a:ext>
            </a:extLst>
          </p:cNvPr>
          <p:cNvSpPr txBox="1"/>
          <p:nvPr/>
        </p:nvSpPr>
        <p:spPr>
          <a:xfrm>
            <a:off x="656771" y="1798003"/>
            <a:ext cx="10715171" cy="4203395"/>
          </a:xfrm>
          <a:prstGeom prst="rect">
            <a:avLst/>
          </a:prstGeom>
          <a:noFill/>
        </p:spPr>
        <p:txBody>
          <a:bodyPr wrap="square">
            <a:spAutoFit/>
          </a:bodyPr>
          <a:lstStyle/>
          <a:p>
            <a:pPr marL="457200" algn="just">
              <a:lnSpc>
                <a:spcPct val="115000"/>
              </a:lnSpc>
            </a:pPr>
            <a:r>
              <a:rPr kumimoji="0" lang="en-US" sz="3200" b="1" i="1" u="none" strike="noStrike" kern="100" cap="small" spc="0" normalizeH="0" baseline="0" noProof="0" dirty="0">
                <a:ln>
                  <a:noFill/>
                </a:ln>
                <a:solidFill>
                  <a:schemeClr val="accent2">
                    <a:lumMod val="60000"/>
                    <a:lumOff val="40000"/>
                  </a:schemeClr>
                </a:solidFill>
                <a:effectLst/>
                <a:uLnTx/>
                <a:uFillTx/>
                <a:ea typeface="Calibri" panose="020F0502020204030204" pitchFamily="34" charset="0"/>
                <a:cs typeface="Calibri" panose="020F0502020204030204" pitchFamily="34" charset="0"/>
              </a:rPr>
              <a:t>What is  </a:t>
            </a:r>
            <a:r>
              <a:rPr lang="en-US" sz="3200" b="1" u="sng" kern="100" cap="all" dirty="0">
                <a:solidFill>
                  <a:schemeClr val="accent2">
                    <a:lumMod val="60000"/>
                    <a:lumOff val="40000"/>
                  </a:schemeClr>
                </a:solidFill>
                <a:ea typeface="Calibri" panose="020F0502020204030204" pitchFamily="34" charset="0"/>
                <a:cs typeface="Calibri" panose="020F0502020204030204" pitchFamily="34" charset="0"/>
              </a:rPr>
              <a:t>UPSEN</a:t>
            </a:r>
            <a:r>
              <a:rPr kumimoji="0" lang="en-US" sz="3200" b="1" i="0" u="sng" strike="noStrike" kern="100" cap="all" spc="100" normalizeH="0" baseline="0" noProof="0" dirty="0">
                <a:ln>
                  <a:noFill/>
                </a:ln>
                <a:solidFill>
                  <a:schemeClr val="accent2">
                    <a:lumMod val="60000"/>
                    <a:lumOff val="40000"/>
                  </a:schemeClr>
                </a:solidFill>
                <a:effectLst/>
                <a:uLnTx/>
                <a:uFillTx/>
                <a:ea typeface="Calibri" panose="020F0502020204030204" pitchFamily="34" charset="0"/>
                <a:cs typeface="Calibri" panose="020F0502020204030204" pitchFamily="34" charset="0"/>
              </a:rPr>
              <a:t> </a:t>
            </a:r>
          </a:p>
          <a:p>
            <a:pPr marL="457200" algn="just">
              <a:lnSpc>
                <a:spcPct val="115000"/>
              </a:lnSpc>
            </a:pPr>
            <a:endParaRPr kumimoji="0" lang="en-US" sz="3200" b="1" i="0" u="sng" strike="noStrike" kern="100" cap="all" spc="100" normalizeH="0" baseline="0" noProof="0" dirty="0">
              <a:ln>
                <a:noFill/>
              </a:ln>
              <a:solidFill>
                <a:schemeClr val="accent2">
                  <a:lumMod val="60000"/>
                  <a:lumOff val="40000"/>
                </a:schemeClr>
              </a:solidFill>
              <a:effectLst/>
              <a:uLnTx/>
              <a:uFillTx/>
              <a:ea typeface="Calibri" panose="020F0502020204030204" pitchFamily="34" charset="0"/>
              <a:cs typeface="Calibri" panose="020F0502020204030204" pitchFamily="34" charset="0"/>
            </a:endParaRPr>
          </a:p>
          <a:p>
            <a:pPr marL="457200" algn="just">
              <a:lnSpc>
                <a:spcPct val="115000"/>
              </a:lnSpc>
            </a:pPr>
            <a:r>
              <a:rPr lang="en-US" sz="1800" b="1" kern="100" cap="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UPSEN is </a:t>
            </a:r>
            <a:r>
              <a:rPr lang="en-US" sz="1800" b="1" i="1" kern="100" cap="all" spc="100" dirty="0">
                <a:effectLst/>
                <a:latin typeface="Arial" panose="020B0604020202020204" pitchFamily="34" charset="0"/>
                <a:ea typeface="Calibri" panose="020F0502020204030204" pitchFamily="34" charset="0"/>
                <a:cs typeface="Arial" panose="020B0604020202020204" pitchFamily="34" charset="0"/>
              </a:rPr>
              <a:t>a </a:t>
            </a:r>
            <a:r>
              <a:rPr lang="en-US" sz="1800" b="1" i="1" kern="100" cap="all" spc="100" dirty="0">
                <a:solidFill>
                  <a:srgbClr val="0070C0"/>
                </a:solidFill>
                <a:effectLst/>
                <a:latin typeface="Arial" panose="020B0604020202020204" pitchFamily="34" charset="0"/>
                <a:ea typeface="Calibri" panose="020F0502020204030204" pitchFamily="34" charset="0"/>
                <a:cs typeface="Arial" panose="020B0604020202020204" pitchFamily="34" charset="0"/>
              </a:rPr>
              <a:t>SELF-FUNDED</a:t>
            </a:r>
            <a:r>
              <a:rPr lang="en-US" sz="1800" b="1" i="1" kern="100" cap="all" spc="100" dirty="0">
                <a:effectLst/>
                <a:latin typeface="Arial" panose="020B0604020202020204" pitchFamily="34" charset="0"/>
                <a:ea typeface="Calibri" panose="020F0502020204030204" pitchFamily="34" charset="0"/>
                <a:cs typeface="Arial" panose="020B0604020202020204" pitchFamily="34" charset="0"/>
              </a:rPr>
              <a:t> </a:t>
            </a:r>
            <a:r>
              <a:rPr lang="en-US" sz="1800" b="1" i="1" kern="100" cap="all" spc="100" dirty="0">
                <a:solidFill>
                  <a:schemeClr val="accent5">
                    <a:lumMod val="75000"/>
                  </a:schemeClr>
                </a:solidFill>
                <a:effectLst/>
                <a:latin typeface="Arial" panose="020B0604020202020204" pitchFamily="34" charset="0"/>
                <a:ea typeface="Calibri" panose="020F0502020204030204" pitchFamily="34" charset="0"/>
                <a:cs typeface="Arial" panose="020B0604020202020204" pitchFamily="34" charset="0"/>
              </a:rPr>
              <a:t>fully automated Service </a:t>
            </a:r>
            <a:r>
              <a:rPr lang="en-US" sz="1800" b="1" i="1" kern="100" cap="all" spc="100" dirty="0">
                <a:effectLst/>
                <a:latin typeface="Arial" panose="020B0604020202020204" pitchFamily="34" charset="0"/>
                <a:ea typeface="Calibri" panose="020F0502020204030204" pitchFamily="34" charset="0"/>
                <a:cs typeface="Arial" panose="020B0604020202020204" pitchFamily="34" charset="0"/>
              </a:rPr>
              <a:t>Utility </a:t>
            </a:r>
            <a:r>
              <a:rPr lang="en-US" sz="1800" b="1" kern="100" cap="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that permits personal telecommunication </a:t>
            </a:r>
            <a:r>
              <a:rPr lang="en-US" b="1" kern="100" cap="all" spc="100" dirty="0" err="1">
                <a:solidFill>
                  <a:schemeClr val="accent2">
                    <a:lumMod val="60000"/>
                    <a:lumOff val="40000"/>
                  </a:schemeClr>
                </a:solidFill>
                <a:latin typeface="Arial" panose="020B0604020202020204" pitchFamily="34" charset="0"/>
                <a:ea typeface="Calibri" panose="020F0502020204030204" pitchFamily="34" charset="0"/>
                <a:cs typeface="Arial" panose="020B0604020202020204" pitchFamily="34" charset="0"/>
              </a:rPr>
              <a:t>OPERATO</a:t>
            </a:r>
            <a:r>
              <a:rPr lang="en-US" sz="1800" b="1" kern="100" cap="all" spc="100" dirty="0" err="1">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rs</a:t>
            </a:r>
            <a:r>
              <a:rPr lang="en-US" sz="1800" b="1" kern="100" cap="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 to passively acquire and </a:t>
            </a:r>
            <a:r>
              <a:rPr lang="en-US" b="1" kern="100" cap="all" spc="100" dirty="0">
                <a:solidFill>
                  <a:schemeClr val="accent2">
                    <a:lumMod val="60000"/>
                    <a:lumOff val="40000"/>
                  </a:schemeClr>
                </a:solidFill>
                <a:latin typeface="Arial" panose="020B0604020202020204" pitchFamily="34" charset="0"/>
                <a:ea typeface="Calibri" panose="020F0502020204030204" pitchFamily="34" charset="0"/>
                <a:cs typeface="Arial" panose="020B0604020202020204" pitchFamily="34" charset="0"/>
              </a:rPr>
              <a:t>broad</a:t>
            </a:r>
            <a:r>
              <a:rPr lang="en-US" sz="1800" b="1" kern="100" cap="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cast an unlimited scale of emergency alert data files to the wireless devices operating in targeted geographic cell locations.</a:t>
            </a:r>
          </a:p>
          <a:p>
            <a:pPr marL="457200" algn="just">
              <a:lnSpc>
                <a:spcPct val="115000"/>
              </a:lnSpc>
            </a:pPr>
            <a:endParaRPr lang="en-CA" sz="1800" kern="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15000"/>
              </a:lnSpc>
              <a:spcAft>
                <a:spcPts val="800"/>
              </a:spcAft>
            </a:pPr>
            <a:r>
              <a:rPr lang="en-US" sz="2000" b="1" kern="100" cap="sm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The </a:t>
            </a:r>
            <a:r>
              <a:rPr lang="en-US" sz="2000" b="1" i="1" kern="100" cap="small" spc="100" dirty="0">
                <a:effectLst/>
                <a:latin typeface="Arial" panose="020B0604020202020204" pitchFamily="34" charset="0"/>
                <a:ea typeface="Calibri" panose="020F0502020204030204" pitchFamily="34" charset="0"/>
                <a:cs typeface="Arial" panose="020B0604020202020204" pitchFamily="34" charset="0"/>
              </a:rPr>
              <a:t>automated system </a:t>
            </a:r>
            <a:r>
              <a:rPr lang="en-US" sz="2000" b="1" kern="100" cap="sm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utilizes artificial Intelligence to vastly reduce latency by predicting imminent changes in threat situations </a:t>
            </a:r>
            <a:r>
              <a:rPr lang="en-US" i="1" kern="100" cap="sm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(i.e. </a:t>
            </a:r>
            <a:r>
              <a:rPr lang="en-US" i="1" kern="100" cap="small" spc="100" dirty="0">
                <a:solidFill>
                  <a:schemeClr val="accent2">
                    <a:lumMod val="60000"/>
                    <a:lumOff val="40000"/>
                  </a:schemeClr>
                </a:solidFill>
                <a:latin typeface="Arial" panose="020B0604020202020204" pitchFamily="34" charset="0"/>
                <a:ea typeface="Calibri" panose="020F0502020204030204" pitchFamily="34" charset="0"/>
                <a:cs typeface="Arial" panose="020B0604020202020204" pitchFamily="34" charset="0"/>
              </a:rPr>
              <a:t>hurricanes, </a:t>
            </a:r>
            <a:r>
              <a:rPr lang="en-US" i="1" kern="100" cap="sm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wind driven fires)</a:t>
            </a:r>
            <a:r>
              <a:rPr lang="en-US" sz="2000" b="1" kern="100" cap="small" spc="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rPr>
              <a:t> and verification of alert proposals by scanning an unlimited scale of validating sources.</a:t>
            </a:r>
            <a:endParaRPr lang="en-CA" sz="2000" kern="100" dirty="0">
              <a:solidFill>
                <a:schemeClr val="accent2">
                  <a:lumMod val="60000"/>
                  <a:lumOff val="40000"/>
                </a:schemeClr>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itle 1">
            <a:extLst>
              <a:ext uri="{FF2B5EF4-FFF2-40B4-BE49-F238E27FC236}">
                <a16:creationId xmlns:a16="http://schemas.microsoft.com/office/drawing/2014/main" id="{A454F5A9-7312-9F90-57CB-B505E28B7075}"/>
              </a:ext>
            </a:extLst>
          </p:cNvPr>
          <p:cNvSpPr txBox="1">
            <a:spLocks/>
          </p:cNvSpPr>
          <p:nvPr/>
        </p:nvSpPr>
        <p:spPr>
          <a:xfrm>
            <a:off x="820056" y="1034127"/>
            <a:ext cx="10551886" cy="107115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50000"/>
              </a:lnSpc>
              <a:spcBef>
                <a:spcPct val="0"/>
              </a:spcBef>
              <a:spcAft>
                <a:spcPts val="0"/>
              </a:spcAft>
              <a:buClrTx/>
              <a:buSzTx/>
              <a:buFontTx/>
              <a:buNone/>
              <a:tabLst/>
              <a:defRPr/>
            </a:pPr>
            <a:endParaRPr kumimoji="0" lang="en-US" sz="2400" b="1" i="0" u="none" strike="noStrike" kern="1200" cap="all" spc="0" normalizeH="0" baseline="0" noProof="0" dirty="0">
              <a:ln w="3175" cmpd="sng">
                <a:noFill/>
              </a:ln>
              <a:solidFill>
                <a:srgbClr val="009FDB"/>
              </a:solidFill>
              <a:effectLst/>
              <a:uLnTx/>
              <a:uFillTx/>
              <a:latin typeface="Latto"/>
              <a:ea typeface="+mj-ea"/>
              <a:cs typeface="+mj-cs"/>
            </a:endParaRPr>
          </a:p>
        </p:txBody>
      </p:sp>
      <p:pic>
        <p:nvPicPr>
          <p:cNvPr id="3" name="Picture 2" descr="A group of blue letters&#10;&#10;Description automatically generated">
            <a:extLst>
              <a:ext uri="{FF2B5EF4-FFF2-40B4-BE49-F238E27FC236}">
                <a16:creationId xmlns:a16="http://schemas.microsoft.com/office/drawing/2014/main" id="{CE7B0434-56EB-A805-2A98-2D4D0C329B9E}"/>
              </a:ext>
            </a:extLst>
          </p:cNvPr>
          <p:cNvPicPr>
            <a:picLocks noChangeAspect="1"/>
          </p:cNvPicPr>
          <p:nvPr/>
        </p:nvPicPr>
        <p:blipFill rotWithShape="1">
          <a:blip r:embed="rId3">
            <a:duotone>
              <a:prstClr val="black"/>
              <a:srgbClr val="4472C4">
                <a:tint val="45000"/>
                <a:satMod val="400000"/>
              </a:srgbClr>
            </a:duotone>
            <a:extLst>
              <a:ext uri="{BEBA8EAE-BF5A-486C-A8C5-ECC9F3942E4B}">
                <a14:imgProps xmlns:a14="http://schemas.microsoft.com/office/drawing/2010/main">
                  <a14:imgLayer r:embed="rId4">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6832131" y="408596"/>
            <a:ext cx="4909018" cy="1389407"/>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09093A1-ADA9-7D49-A356-CB944EBE2E35}"/>
              </a:ext>
            </a:extLst>
          </p:cNvPr>
          <p:cNvSpPr txBox="1"/>
          <p:nvPr/>
        </p:nvSpPr>
        <p:spPr>
          <a:xfrm>
            <a:off x="11371942" y="445547"/>
            <a:ext cx="6096000" cy="470000"/>
          </a:xfrm>
          <a:prstGeom prst="rect">
            <a:avLst/>
          </a:prstGeom>
          <a:noFill/>
        </p:spPr>
        <p:txBody>
          <a:bodyPr wrap="square">
            <a:spAutoFit/>
          </a:bodyPr>
          <a:lstStyle/>
          <a:p>
            <a:pPr>
              <a:lnSpc>
                <a:spcPct val="107000"/>
              </a:lnSpc>
              <a:spcAft>
                <a:spcPts val="800"/>
              </a:spcAft>
            </a:pPr>
            <a:r>
              <a:rPr lang="en-US" sz="24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65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7EA57-BE7D-FDB8-680C-725CCAEAFD65}"/>
            </a:ext>
          </a:extLst>
        </p:cNvPr>
        <p:cNvGrpSpPr/>
        <p:nvPr/>
      </p:nvGrpSpPr>
      <p:grpSpPr>
        <a:xfrm>
          <a:off x="0" y="0"/>
          <a:ext cx="0" cy="0"/>
          <a:chOff x="0" y="0"/>
          <a:chExt cx="0" cy="0"/>
        </a:xfrm>
      </p:grpSpPr>
      <p:sp>
        <p:nvSpPr>
          <p:cNvPr id="11" name="Freeform 2">
            <a:extLst>
              <a:ext uri="{FF2B5EF4-FFF2-40B4-BE49-F238E27FC236}">
                <a16:creationId xmlns:a16="http://schemas.microsoft.com/office/drawing/2014/main" id="{85935802-9C4E-5D38-42D9-47E286D0A0CC}"/>
              </a:ext>
            </a:extLst>
          </p:cNvPr>
          <p:cNvSpPr/>
          <p:nvPr/>
        </p:nvSpPr>
        <p:spPr>
          <a:xfrm>
            <a:off x="0" y="-485775"/>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7" name="TextBox 6">
            <a:extLst>
              <a:ext uri="{FF2B5EF4-FFF2-40B4-BE49-F238E27FC236}">
                <a16:creationId xmlns:a16="http://schemas.microsoft.com/office/drawing/2014/main" id="{49B15837-BE8D-EB35-DCCA-AE79D69F91D2}"/>
              </a:ext>
            </a:extLst>
          </p:cNvPr>
          <p:cNvSpPr txBox="1"/>
          <p:nvPr/>
        </p:nvSpPr>
        <p:spPr>
          <a:xfrm>
            <a:off x="723481" y="716011"/>
            <a:ext cx="11030775" cy="6513386"/>
          </a:xfrm>
          <a:prstGeom prst="rect">
            <a:avLst/>
          </a:prstGeom>
          <a:noFill/>
        </p:spPr>
        <p:txBody>
          <a:bodyPr wrap="square">
            <a:spAutoFit/>
          </a:bodyPr>
          <a:lstStyle/>
          <a:p>
            <a:pPr marL="457200" marR="0" lvl="0" indent="0" algn="just" defTabSz="914400" rtl="0" eaLnBrk="1" fontAlgn="base" latinLnBrk="0" hangingPunct="1">
              <a:lnSpc>
                <a:spcPct val="107000"/>
              </a:lnSpc>
              <a:spcBef>
                <a:spcPts val="0"/>
              </a:spcBef>
              <a:spcAft>
                <a:spcPts val="800"/>
              </a:spcAft>
              <a:buClrTx/>
              <a:buSzTx/>
              <a:buFontTx/>
              <a:buNone/>
              <a:tabLst/>
              <a:defRPr/>
            </a:pPr>
            <a:endParaRPr kumimoji="0" lang="en-US" sz="2000" b="0" i="0" u="none" strike="noStrike" kern="0" cap="none" spc="0" normalizeH="0" baseline="0" noProof="0" dirty="0">
              <a:ln>
                <a:noFill/>
              </a:ln>
              <a:solidFill>
                <a:srgbClr val="798FF2">
                  <a:lumMod val="60000"/>
                  <a:lumOff val="40000"/>
                </a:srgbClr>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200" b="1" i="0" u="sng" strike="noStrike" kern="100" cap="all" spc="100" normalizeH="0" baseline="0" noProof="0" dirty="0">
                <a:ln>
                  <a:noFill/>
                </a:ln>
                <a:solidFill>
                  <a:srgbClr val="798FF2">
                    <a:lumMod val="60000"/>
                    <a:lumOff val="40000"/>
                  </a:srgbClr>
                </a:solidFill>
                <a:effectLst/>
                <a:uLnTx/>
                <a:uFillTx/>
                <a:latin typeface="Roboto" panose="02000000000000000000" pitchFamily="2" charset="0"/>
                <a:ea typeface="Calibri" panose="020F0502020204030204" pitchFamily="34" charset="0"/>
                <a:cs typeface="Calibri" panose="020F0502020204030204" pitchFamily="34" charset="0"/>
              </a:rPr>
              <a:t>UPSEN Is: </a:t>
            </a:r>
            <a:endParaRPr kumimoji="0" lang="en-CA" sz="2400" b="0" i="0" u="none" strike="noStrike" kern="100" cap="none" spc="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7429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CA" sz="28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Needed</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 UN EW4A ) </a:t>
            </a:r>
          </a:p>
          <a:p>
            <a:pPr marL="7429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CA" sz="28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Proven</a:t>
            </a:r>
            <a:r>
              <a:rPr lang="en-CA" sz="24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 </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technologies deployed in nearly 30 countries ) </a:t>
            </a:r>
          </a:p>
          <a:p>
            <a:pPr marL="7429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CA" sz="28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Self Funded </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not reliant on industry or government funding )</a:t>
            </a:r>
            <a:endParaRPr kumimoji="0" lang="en-CA"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algn="just" defTabSz="914400" rtl="0" eaLnBrk="1" fontAlgn="auto" latinLnBrk="0" hangingPunct="1">
              <a:lnSpc>
                <a:spcPct val="107000"/>
              </a:lnSpc>
              <a:spcBef>
                <a:spcPts val="0"/>
              </a:spcBef>
              <a:spcAft>
                <a:spcPts val="800"/>
              </a:spcAft>
              <a:buClrTx/>
              <a:buSzTx/>
              <a:tabLst/>
              <a:defRPr/>
            </a:pPr>
            <a:r>
              <a:rPr kumimoji="0" lang="en-CA" sz="2400" b="1"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Administered by the Global Personal Telecomm Networks; (not their Regulators)</a:t>
            </a:r>
          </a:p>
          <a:p>
            <a:pPr marL="457200" marR="0" lvl="0" algn="just" defTabSz="914400" rtl="0" eaLnBrk="1" fontAlgn="auto" latinLnBrk="0" hangingPunct="1">
              <a:lnSpc>
                <a:spcPct val="107000"/>
              </a:lnSpc>
              <a:spcBef>
                <a:spcPts val="0"/>
              </a:spcBef>
              <a:spcAft>
                <a:spcPts val="800"/>
              </a:spcAft>
              <a:buClrTx/>
              <a:buSzTx/>
              <a:tabLst/>
              <a:defRPr/>
            </a:pPr>
            <a:r>
              <a:rPr lang="en-CA" sz="2400" b="1" i="1" dirty="0">
                <a:solidFill>
                  <a:prstClr val="white"/>
                </a:solidFill>
                <a:latin typeface="Calibri" panose="020F0502020204030204" pitchFamily="34" charset="0"/>
                <a:ea typeface="Calibri" panose="020F0502020204030204" pitchFamily="34" charset="0"/>
                <a:cs typeface="Times New Roman" panose="02020603050405020304" pitchFamily="18" charset="0"/>
              </a:rPr>
              <a:t>ALL WIN </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every stakeholder profits from UPSEN deployment</a:t>
            </a:r>
          </a:p>
          <a:p>
            <a:pPr marL="1200150" lvl="1" indent="-285750" algn="just">
              <a:lnSpc>
                <a:spcPct val="107000"/>
              </a:lnSpc>
              <a:spcAft>
                <a:spcPts val="800"/>
              </a:spcAft>
              <a:buFont typeface="Arial" panose="020B0604020202020204" pitchFamily="34" charset="0"/>
              <a:buChar char="•"/>
            </a:pPr>
            <a:r>
              <a:rPr lang="en-CA" sz="24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Networks </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are fairly compensated</a:t>
            </a:r>
          </a:p>
          <a:p>
            <a:pPr marL="1200150" lvl="1" indent="-285750" algn="just">
              <a:lnSpc>
                <a:spcPct val="107000"/>
              </a:lnSpc>
              <a:spcAft>
                <a:spcPts val="800"/>
              </a:spcAft>
              <a:buFont typeface="Arial" panose="020B0604020202020204" pitchFamily="34" charset="0"/>
              <a:buChar char="•"/>
            </a:pPr>
            <a:r>
              <a:rPr lang="en-CA" sz="24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Governments </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do not pay</a:t>
            </a:r>
          </a:p>
          <a:p>
            <a:pPr marL="1200150" lvl="1" indent="-285750" algn="just">
              <a:lnSpc>
                <a:spcPct val="107000"/>
              </a:lnSpc>
              <a:spcAft>
                <a:spcPts val="800"/>
              </a:spcAft>
              <a:buFont typeface="Arial" panose="020B0604020202020204" pitchFamily="34" charset="0"/>
              <a:buChar char="•"/>
            </a:pPr>
            <a:r>
              <a:rPr lang="en-CA" sz="24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Transactors</a:t>
            </a:r>
            <a:r>
              <a:rPr lang="en-CA"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are commissioned</a:t>
            </a:r>
          </a:p>
          <a:p>
            <a:pPr marL="1200150" lvl="1" indent="-285750" algn="just">
              <a:lnSpc>
                <a:spcPct val="107000"/>
              </a:lnSpc>
              <a:spcAft>
                <a:spcPts val="800"/>
              </a:spcAft>
              <a:buFont typeface="Arial" panose="020B0604020202020204" pitchFamily="34" charset="0"/>
              <a:buChar char="•"/>
            </a:pPr>
            <a:r>
              <a:rPr lang="en-CA" sz="2400" b="1" i="1" dirty="0">
                <a:solidFill>
                  <a:schemeClr val="accent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ALL HUMANITY BENEFITS </a:t>
            </a:r>
          </a:p>
          <a:p>
            <a:pPr marL="457200" marR="0" lvl="0" algn="just" defTabSz="914400" rtl="0" eaLnBrk="1" fontAlgn="auto" latinLnBrk="0" hangingPunct="1">
              <a:lnSpc>
                <a:spcPct val="107000"/>
              </a:lnSpc>
              <a:spcBef>
                <a:spcPts val="0"/>
              </a:spcBef>
              <a:spcAft>
                <a:spcPts val="800"/>
              </a:spcAft>
              <a:buClrTx/>
              <a:buSzTx/>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just" defTabSz="914400" rtl="0" eaLnBrk="1" fontAlgn="auto" latinLnBrk="0" hangingPunct="1">
              <a:lnSpc>
                <a:spcPct val="107000"/>
              </a:lnSpc>
              <a:spcBef>
                <a:spcPts val="0"/>
              </a:spcBef>
              <a:spcAft>
                <a:spcPts val="800"/>
              </a:spcAft>
              <a:buClrTx/>
              <a:buSzTx/>
              <a:buFontTx/>
              <a:buNone/>
              <a:tabLst/>
              <a:defRPr/>
            </a:pPr>
            <a:endParaRPr kumimoji="0" lang="en-CA" sz="1800" b="1" i="0" u="none" strike="noStrike" kern="0" cap="all" spc="100" normalizeH="0" baseline="0" noProof="0" dirty="0">
              <a:ln>
                <a:noFill/>
              </a:ln>
              <a:solidFill>
                <a:srgbClr val="798FF2">
                  <a:lumMod val="60000"/>
                  <a:lumOff val="4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C52A1776-2545-C61A-ACA1-F61739C96833}"/>
              </a:ext>
            </a:extLst>
          </p:cNvPr>
          <p:cNvSpPr txBox="1">
            <a:spLocks/>
          </p:cNvSpPr>
          <p:nvPr/>
        </p:nvSpPr>
        <p:spPr>
          <a:xfrm>
            <a:off x="820056" y="1034127"/>
            <a:ext cx="10551886" cy="107115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50000"/>
              </a:lnSpc>
              <a:spcBef>
                <a:spcPct val="0"/>
              </a:spcBef>
              <a:spcAft>
                <a:spcPts val="0"/>
              </a:spcAft>
              <a:buClrTx/>
              <a:buSzTx/>
              <a:buFontTx/>
              <a:buNone/>
              <a:tabLst/>
              <a:defRPr/>
            </a:pPr>
            <a:endParaRPr kumimoji="0" lang="en-US" sz="2400" b="1" i="0" u="none" strike="noStrike" kern="1200" cap="all" spc="0" normalizeH="0" baseline="0" noProof="0" dirty="0">
              <a:ln w="3175" cmpd="sng">
                <a:noFill/>
              </a:ln>
              <a:solidFill>
                <a:srgbClr val="009FDB"/>
              </a:solidFill>
              <a:effectLst/>
              <a:uLnTx/>
              <a:uFillTx/>
              <a:latin typeface="Latto"/>
              <a:ea typeface="+mj-ea"/>
              <a:cs typeface="+mj-cs"/>
            </a:endParaRPr>
          </a:p>
        </p:txBody>
      </p:sp>
      <p:pic>
        <p:nvPicPr>
          <p:cNvPr id="3" name="Picture 2" descr="A group of blue letters&#10;&#10;Description automatically generated">
            <a:extLst>
              <a:ext uri="{FF2B5EF4-FFF2-40B4-BE49-F238E27FC236}">
                <a16:creationId xmlns:a16="http://schemas.microsoft.com/office/drawing/2014/main" id="{4CC470DB-03E8-7D03-5C13-AC2F39447645}"/>
              </a:ext>
            </a:extLst>
          </p:cNvPr>
          <p:cNvPicPr>
            <a:picLocks noChangeAspect="1"/>
          </p:cNvPicPr>
          <p:nvPr/>
        </p:nvPicPr>
        <p:blipFill rotWithShape="1">
          <a:blip r:embed="rId3">
            <a:duotone>
              <a:prstClr val="black"/>
              <a:srgbClr val="4472C4">
                <a:tint val="45000"/>
                <a:satMod val="400000"/>
              </a:srgbClr>
            </a:duotone>
            <a:extLst>
              <a:ext uri="{BEBA8EAE-BF5A-486C-A8C5-ECC9F3942E4B}">
                <a14:imgProps xmlns:a14="http://schemas.microsoft.com/office/drawing/2010/main">
                  <a14:imgLayer r:embed="rId4">
                    <a14:imgEffect>
                      <a14:sharpenSoften amount="45000"/>
                    </a14:imgEffect>
                    <a14:imgEffect>
                      <a14:colorTemperature colorTemp="3643"/>
                    </a14:imgEffect>
                    <a14:imgEffect>
                      <a14:saturation sat="400000"/>
                    </a14:imgEffect>
                    <a14:imgEffect>
                      <a14:brightnessContrast bright="35000" contrast="-5000"/>
                    </a14:imgEffect>
                  </a14:imgLayer>
                </a14:imgProps>
              </a:ext>
              <a:ext uri="{28A0092B-C50C-407E-A947-70E740481C1C}">
                <a14:useLocalDpi xmlns:a14="http://schemas.microsoft.com/office/drawing/2010/main" val="0"/>
              </a:ext>
            </a:extLst>
          </a:blip>
          <a:srcRect l="15030" t="24666" r="15526"/>
          <a:stretch/>
        </p:blipFill>
        <p:spPr bwMode="auto">
          <a:xfrm>
            <a:off x="6368582" y="233174"/>
            <a:ext cx="5194517" cy="1470212"/>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22E36BD6-2949-2573-77E2-06E1BCEAD535}"/>
              </a:ext>
            </a:extLst>
          </p:cNvPr>
          <p:cNvSpPr txBox="1"/>
          <p:nvPr/>
        </p:nvSpPr>
        <p:spPr>
          <a:xfrm>
            <a:off x="11140030" y="246011"/>
            <a:ext cx="6096000" cy="470000"/>
          </a:xfrm>
          <a:prstGeom prst="rect">
            <a:avLst/>
          </a:prstGeom>
          <a:noFill/>
        </p:spPr>
        <p:txBody>
          <a:bodyPr wrap="square">
            <a:spAutoFit/>
          </a:bodyPr>
          <a:lstStyle/>
          <a:p>
            <a:pPr>
              <a:lnSpc>
                <a:spcPct val="107000"/>
              </a:lnSpc>
              <a:spcAft>
                <a:spcPts val="800"/>
              </a:spcAft>
            </a:pPr>
            <a:r>
              <a:rPr lang="en-US" sz="2400" kern="100" dirty="0">
                <a:solidFill>
                  <a:srgbClr val="2E74B5"/>
                </a:solidFill>
                <a:effectLst/>
                <a:latin typeface="Calibri" panose="020F0502020204030204" pitchFamily="34" charset="0"/>
                <a:ea typeface="Calibri" panose="020F0502020204030204" pitchFamily="34" charset="0"/>
                <a:cs typeface="Calibri" panose="020F0502020204030204" pitchFamily="34" charset="0"/>
              </a:rPr>
              <a:t>™</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28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A3B411B1-03EF-D14E-119C-7E019CB714D1}"/>
              </a:ext>
            </a:extLst>
          </p:cNvPr>
          <p:cNvSpPr/>
          <p:nvPr/>
        </p:nvSpPr>
        <p:spPr>
          <a:xfrm>
            <a:off x="11435006" y="6510130"/>
            <a:ext cx="402498" cy="40579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Freeform 2"/>
          <p:cNvSpPr/>
          <p:nvPr/>
        </p:nvSpPr>
        <p:spPr>
          <a:xfrm>
            <a:off x="0" y="2633"/>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t="-9259" b="-9259"/>
            </a:stretch>
          </a:blipFill>
        </p:spPr>
        <p:txBody>
          <a:bodyPr/>
          <a:lstStyle/>
          <a:p>
            <a:r>
              <a:rPr lang="en-CA" dirty="0"/>
              <a:t>v</a:t>
            </a:r>
            <a:endParaRPr lang="en-CA" dirty="0">
              <a:solidFill>
                <a:schemeClr val="bg1"/>
              </a:solidFill>
            </a:endParaRPr>
          </a:p>
          <a:p>
            <a:endParaRPr lang="en-CA" dirty="0"/>
          </a:p>
        </p:txBody>
      </p:sp>
      <p:sp>
        <p:nvSpPr>
          <p:cNvPr id="36" name="Rectangle 35">
            <a:extLst>
              <a:ext uri="{FF2B5EF4-FFF2-40B4-BE49-F238E27FC236}">
                <a16:creationId xmlns:a16="http://schemas.microsoft.com/office/drawing/2014/main" id="{E88C6AB7-D116-C036-D4A4-05FE0A25E3D4}"/>
              </a:ext>
            </a:extLst>
          </p:cNvPr>
          <p:cNvSpPr/>
          <p:nvPr/>
        </p:nvSpPr>
        <p:spPr>
          <a:xfrm>
            <a:off x="942273" y="2408702"/>
            <a:ext cx="6424685" cy="383493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3" name="Rectangle 2">
            <a:extLst>
              <a:ext uri="{FF2B5EF4-FFF2-40B4-BE49-F238E27FC236}">
                <a16:creationId xmlns:a16="http://schemas.microsoft.com/office/drawing/2014/main" id="{EC21AC6D-AC4B-4E03-5A88-687C73C6D5FF}"/>
              </a:ext>
            </a:extLst>
          </p:cNvPr>
          <p:cNvSpPr/>
          <p:nvPr/>
        </p:nvSpPr>
        <p:spPr>
          <a:xfrm>
            <a:off x="8097599" y="0"/>
            <a:ext cx="4094401" cy="791626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endParaRPr lang="en-CA" dirty="0">
              <a:solidFill>
                <a:schemeClr val="bg1"/>
              </a:solidFill>
            </a:endParaRPr>
          </a:p>
          <a:p>
            <a:r>
              <a:rPr lang="en-CA" dirty="0">
                <a:solidFill>
                  <a:schemeClr val="bg1"/>
                </a:solidFill>
              </a:rPr>
              <a:t>                                     </a:t>
            </a:r>
          </a:p>
          <a:p>
            <a:r>
              <a:rPr lang="en-CA" dirty="0">
                <a:solidFill>
                  <a:schemeClr val="bg1"/>
                </a:solidFill>
              </a:rPr>
              <a:t>                                                                       </a:t>
            </a:r>
          </a:p>
        </p:txBody>
      </p:sp>
      <p:sp>
        <p:nvSpPr>
          <p:cNvPr id="2" name="Title 1">
            <a:extLst>
              <a:ext uri="{FF2B5EF4-FFF2-40B4-BE49-F238E27FC236}">
                <a16:creationId xmlns:a16="http://schemas.microsoft.com/office/drawing/2014/main" id="{392159ED-F4F3-CBBE-7DDD-E5A5D8563EF3}"/>
              </a:ext>
            </a:extLst>
          </p:cNvPr>
          <p:cNvSpPr>
            <a:spLocks noGrp="1"/>
          </p:cNvSpPr>
          <p:nvPr>
            <p:ph type="title"/>
          </p:nvPr>
        </p:nvSpPr>
        <p:spPr>
          <a:xfrm>
            <a:off x="826933" y="717774"/>
            <a:ext cx="6452940" cy="996725"/>
          </a:xfrm>
        </p:spPr>
        <p:txBody>
          <a:bodyPr>
            <a:no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The Global Emergency Alerting Shortfall</a:t>
            </a:r>
            <a:b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6 billion people left vulnerable</a:t>
            </a:r>
            <a:endParaRPr lang="en-CA"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 map of the world&#10;&#10;Description automatically generated">
            <a:extLst>
              <a:ext uri="{FF2B5EF4-FFF2-40B4-BE49-F238E27FC236}">
                <a16:creationId xmlns:a16="http://schemas.microsoft.com/office/drawing/2014/main" id="{E99DBC19-BC80-533D-5231-96C52C50BE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639" t="9200" r="3036" b="3471"/>
          <a:stretch/>
        </p:blipFill>
        <p:spPr>
          <a:xfrm>
            <a:off x="756994" y="2941103"/>
            <a:ext cx="7229140" cy="3684741"/>
          </a:xfrm>
          <a:prstGeom prst="rect">
            <a:avLst/>
          </a:prstGeom>
        </p:spPr>
      </p:pic>
      <p:sp>
        <p:nvSpPr>
          <p:cNvPr id="21" name="TextBox 20">
            <a:extLst>
              <a:ext uri="{FF2B5EF4-FFF2-40B4-BE49-F238E27FC236}">
                <a16:creationId xmlns:a16="http://schemas.microsoft.com/office/drawing/2014/main" id="{8220BC07-1FDB-1595-7A5D-A10563274DD9}"/>
              </a:ext>
            </a:extLst>
          </p:cNvPr>
          <p:cNvSpPr txBox="1"/>
          <p:nvPr/>
        </p:nvSpPr>
        <p:spPr>
          <a:xfrm>
            <a:off x="8303797" y="4684942"/>
            <a:ext cx="1167616" cy="923330"/>
          </a:xfrm>
          <a:prstGeom prst="rect">
            <a:avLst/>
          </a:prstGeom>
          <a:noFill/>
        </p:spPr>
        <p:txBody>
          <a:bodyPr wrap="square">
            <a:spAutoFit/>
          </a:bodyPr>
          <a:lstStyle/>
          <a:p>
            <a:pPr algn="ctr"/>
            <a:r>
              <a:rPr lang="en-US" sz="5400" dirty="0">
                <a:solidFill>
                  <a:srgbClr val="009FDB"/>
                </a:solidFill>
                <a:latin typeface="Baloo Bhai 2" pitchFamily="2" charset="0"/>
                <a:cs typeface="Baloo Bhai 2" pitchFamily="2" charset="0"/>
              </a:rPr>
              <a:t>$1</a:t>
            </a:r>
            <a:endParaRPr lang="en-CA" sz="5400" dirty="0">
              <a:solidFill>
                <a:srgbClr val="009FDB"/>
              </a:solidFill>
              <a:latin typeface="Baloo Bhai 2" pitchFamily="2" charset="0"/>
              <a:cs typeface="Baloo Bhai 2" pitchFamily="2" charset="0"/>
            </a:endParaRPr>
          </a:p>
        </p:txBody>
      </p:sp>
      <p:sp>
        <p:nvSpPr>
          <p:cNvPr id="22" name="TextBox 21">
            <a:extLst>
              <a:ext uri="{FF2B5EF4-FFF2-40B4-BE49-F238E27FC236}">
                <a16:creationId xmlns:a16="http://schemas.microsoft.com/office/drawing/2014/main" id="{DF61AE3B-E17D-EA6D-8856-6D97C0C1020C}"/>
              </a:ext>
            </a:extLst>
          </p:cNvPr>
          <p:cNvSpPr txBox="1"/>
          <p:nvPr/>
        </p:nvSpPr>
        <p:spPr>
          <a:xfrm>
            <a:off x="8326094" y="5555438"/>
            <a:ext cx="1193445" cy="707886"/>
          </a:xfrm>
          <a:prstGeom prst="rect">
            <a:avLst/>
          </a:prstGeom>
          <a:noFill/>
        </p:spPr>
        <p:txBody>
          <a:bodyPr wrap="square">
            <a:spAutoFit/>
          </a:bodyPr>
          <a:lstStyle/>
          <a:p>
            <a:pPr algn="ctr"/>
            <a:r>
              <a:rPr lang="en-US" sz="2000" dirty="0">
                <a:solidFill>
                  <a:schemeClr val="bg1"/>
                </a:solidFill>
                <a:latin typeface="ATT Aleck Sans" panose="020B0503020203020204" pitchFamily="34" charset="0"/>
                <a:cs typeface="ATT Aleck Sans" panose="020B0503020203020204" pitchFamily="34" charset="0"/>
              </a:rPr>
              <a:t>invested</a:t>
            </a:r>
          </a:p>
          <a:p>
            <a:pPr algn="ctr"/>
            <a:r>
              <a:rPr lang="en-US" sz="2000" dirty="0">
                <a:solidFill>
                  <a:schemeClr val="bg1"/>
                </a:solidFill>
                <a:latin typeface="ATT Aleck Sans" panose="020B0503020203020204" pitchFamily="34" charset="0"/>
                <a:cs typeface="ATT Aleck Sans" panose="020B0503020203020204" pitchFamily="34" charset="0"/>
              </a:rPr>
              <a:t>in EWS</a:t>
            </a:r>
          </a:p>
        </p:txBody>
      </p:sp>
      <p:sp>
        <p:nvSpPr>
          <p:cNvPr id="23" name="TextBox 22">
            <a:extLst>
              <a:ext uri="{FF2B5EF4-FFF2-40B4-BE49-F238E27FC236}">
                <a16:creationId xmlns:a16="http://schemas.microsoft.com/office/drawing/2014/main" id="{0230DD06-FA1A-E745-F01F-642019259CC4}"/>
              </a:ext>
            </a:extLst>
          </p:cNvPr>
          <p:cNvSpPr txBox="1"/>
          <p:nvPr/>
        </p:nvSpPr>
        <p:spPr>
          <a:xfrm>
            <a:off x="8224494" y="4274102"/>
            <a:ext cx="1529106" cy="400110"/>
          </a:xfrm>
          <a:prstGeom prst="rect">
            <a:avLst/>
          </a:prstGeom>
          <a:noFill/>
        </p:spPr>
        <p:txBody>
          <a:bodyPr wrap="square">
            <a:spAutoFit/>
          </a:bodyPr>
          <a:lstStyle/>
          <a:p>
            <a:pPr algn="ctr"/>
            <a:r>
              <a:rPr lang="en-US" sz="2000" dirty="0">
                <a:solidFill>
                  <a:schemeClr val="bg1"/>
                </a:solidFill>
                <a:latin typeface="ATT Aleck Sans" panose="020B0503020203020204" pitchFamily="34" charset="0"/>
                <a:cs typeface="ATT Aleck Sans" panose="020B0503020203020204" pitchFamily="34" charset="0"/>
              </a:rPr>
              <a:t>For Every</a:t>
            </a:r>
          </a:p>
        </p:txBody>
      </p:sp>
      <p:sp>
        <p:nvSpPr>
          <p:cNvPr id="24" name="TextBox 23">
            <a:extLst>
              <a:ext uri="{FF2B5EF4-FFF2-40B4-BE49-F238E27FC236}">
                <a16:creationId xmlns:a16="http://schemas.microsoft.com/office/drawing/2014/main" id="{1ED1FCC4-F3EE-B3FC-77F1-A62838E4A870}"/>
              </a:ext>
            </a:extLst>
          </p:cNvPr>
          <p:cNvSpPr txBox="1"/>
          <p:nvPr/>
        </p:nvSpPr>
        <p:spPr>
          <a:xfrm>
            <a:off x="10436507" y="4684942"/>
            <a:ext cx="1625599" cy="923330"/>
          </a:xfrm>
          <a:prstGeom prst="rect">
            <a:avLst/>
          </a:prstGeom>
          <a:noFill/>
        </p:spPr>
        <p:txBody>
          <a:bodyPr wrap="square">
            <a:spAutoFit/>
          </a:bodyPr>
          <a:lstStyle/>
          <a:p>
            <a:pPr algn="ctr"/>
            <a:r>
              <a:rPr lang="en-US" sz="5400" dirty="0">
                <a:solidFill>
                  <a:srgbClr val="009FDB"/>
                </a:solidFill>
                <a:latin typeface="Baloo Bhai 2" pitchFamily="2" charset="0"/>
                <a:cs typeface="Baloo Bhai 2" pitchFamily="2" charset="0"/>
              </a:rPr>
              <a:t>$9.5</a:t>
            </a:r>
            <a:endParaRPr lang="en-CA" sz="5400" dirty="0">
              <a:solidFill>
                <a:srgbClr val="009FDB"/>
              </a:solidFill>
              <a:latin typeface="Baloo Bhai 2" pitchFamily="2" charset="0"/>
              <a:cs typeface="Baloo Bhai 2" pitchFamily="2" charset="0"/>
            </a:endParaRPr>
          </a:p>
        </p:txBody>
      </p:sp>
      <p:sp>
        <p:nvSpPr>
          <p:cNvPr id="25" name="TextBox 24">
            <a:extLst>
              <a:ext uri="{FF2B5EF4-FFF2-40B4-BE49-F238E27FC236}">
                <a16:creationId xmlns:a16="http://schemas.microsoft.com/office/drawing/2014/main" id="{4AAE8762-D145-AFC0-2AB2-A564A8F0199F}"/>
              </a:ext>
            </a:extLst>
          </p:cNvPr>
          <p:cNvSpPr txBox="1"/>
          <p:nvPr/>
        </p:nvSpPr>
        <p:spPr>
          <a:xfrm>
            <a:off x="10548356" y="5555438"/>
            <a:ext cx="1455573" cy="707886"/>
          </a:xfrm>
          <a:prstGeom prst="rect">
            <a:avLst/>
          </a:prstGeom>
          <a:noFill/>
        </p:spPr>
        <p:txBody>
          <a:bodyPr wrap="square">
            <a:spAutoFit/>
          </a:bodyPr>
          <a:lstStyle/>
          <a:p>
            <a:pPr algn="ctr"/>
            <a:r>
              <a:rPr lang="en-US" sz="2000" dirty="0">
                <a:solidFill>
                  <a:schemeClr val="bg1"/>
                </a:solidFill>
                <a:latin typeface="ATT Aleck Sans" panose="020B0503020203020204" pitchFamily="34" charset="0"/>
                <a:cs typeface="ATT Aleck Sans" panose="020B0503020203020204" pitchFamily="34" charset="0"/>
              </a:rPr>
              <a:t>in average savings</a:t>
            </a:r>
          </a:p>
        </p:txBody>
      </p:sp>
      <p:sp>
        <p:nvSpPr>
          <p:cNvPr id="26" name="TextBox 25">
            <a:extLst>
              <a:ext uri="{FF2B5EF4-FFF2-40B4-BE49-F238E27FC236}">
                <a16:creationId xmlns:a16="http://schemas.microsoft.com/office/drawing/2014/main" id="{A39F28C8-591D-088C-C991-A4AFD29B6D06}"/>
              </a:ext>
            </a:extLst>
          </p:cNvPr>
          <p:cNvSpPr txBox="1"/>
          <p:nvPr/>
        </p:nvSpPr>
        <p:spPr>
          <a:xfrm>
            <a:off x="10652583" y="4216044"/>
            <a:ext cx="1277738" cy="400110"/>
          </a:xfrm>
          <a:prstGeom prst="rect">
            <a:avLst/>
          </a:prstGeom>
          <a:noFill/>
        </p:spPr>
        <p:txBody>
          <a:bodyPr wrap="square">
            <a:spAutoFit/>
          </a:bodyPr>
          <a:lstStyle/>
          <a:p>
            <a:pPr algn="ctr"/>
            <a:r>
              <a:rPr lang="en-US" sz="2000" dirty="0">
                <a:solidFill>
                  <a:schemeClr val="bg1"/>
                </a:solidFill>
                <a:latin typeface="ATT Aleck Sans" panose="020B0503020203020204" pitchFamily="34" charset="0"/>
                <a:cs typeface="ATT Aleck Sans" panose="020B0503020203020204" pitchFamily="34" charset="0"/>
              </a:rPr>
              <a:t>Returns</a:t>
            </a:r>
          </a:p>
        </p:txBody>
      </p:sp>
      <p:grpSp>
        <p:nvGrpSpPr>
          <p:cNvPr id="4" name="Group 3">
            <a:extLst>
              <a:ext uri="{FF2B5EF4-FFF2-40B4-BE49-F238E27FC236}">
                <a16:creationId xmlns:a16="http://schemas.microsoft.com/office/drawing/2014/main" id="{EFC5FEED-F283-1039-506A-22F9BC46C2DE}"/>
              </a:ext>
            </a:extLst>
          </p:cNvPr>
          <p:cNvGrpSpPr/>
          <p:nvPr/>
        </p:nvGrpSpPr>
        <p:grpSpPr>
          <a:xfrm>
            <a:off x="9687085" y="4739799"/>
            <a:ext cx="666169" cy="680167"/>
            <a:chOff x="9687085" y="4739799"/>
            <a:chExt cx="666169" cy="680167"/>
          </a:xfrm>
        </p:grpSpPr>
        <p:sp>
          <p:nvSpPr>
            <p:cNvPr id="28" name="Freeform: Shape 27">
              <a:extLst>
                <a:ext uri="{FF2B5EF4-FFF2-40B4-BE49-F238E27FC236}">
                  <a16:creationId xmlns:a16="http://schemas.microsoft.com/office/drawing/2014/main" id="{5680144A-2FD3-0E4F-8174-CCF557F39D76}"/>
                </a:ext>
              </a:extLst>
            </p:cNvPr>
            <p:cNvSpPr/>
            <p:nvPr/>
          </p:nvSpPr>
          <p:spPr>
            <a:xfrm rot="10800000">
              <a:off x="9799682" y="4918672"/>
              <a:ext cx="438124" cy="322424"/>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9FDB"/>
            </a:solidFill>
            <a:ln w="12700" cap="flat">
              <a:solidFill>
                <a:schemeClr val="tx1"/>
              </a:solidFill>
              <a:prstDash val="solid"/>
              <a:miter/>
            </a:ln>
          </p:spPr>
          <p:txBody>
            <a:bodyPr rtlCol="0" anchor="ctr"/>
            <a:lstStyle/>
            <a:p>
              <a:endParaRPr lang="en-CA" dirty="0"/>
            </a:p>
          </p:txBody>
        </p:sp>
        <p:sp>
          <p:nvSpPr>
            <p:cNvPr id="29" name="Oval 28">
              <a:extLst>
                <a:ext uri="{FF2B5EF4-FFF2-40B4-BE49-F238E27FC236}">
                  <a16:creationId xmlns:a16="http://schemas.microsoft.com/office/drawing/2014/main" id="{8EFBC6A0-E4A5-7A3F-B585-A813513D48DA}"/>
                </a:ext>
              </a:extLst>
            </p:cNvPr>
            <p:cNvSpPr/>
            <p:nvPr/>
          </p:nvSpPr>
          <p:spPr>
            <a:xfrm>
              <a:off x="9687085" y="4739799"/>
              <a:ext cx="666169" cy="680167"/>
            </a:xfrm>
            <a:prstGeom prst="ellipse">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grpSp>
      <p:sp>
        <p:nvSpPr>
          <p:cNvPr id="31" name="TextBox 30">
            <a:extLst>
              <a:ext uri="{FF2B5EF4-FFF2-40B4-BE49-F238E27FC236}">
                <a16:creationId xmlns:a16="http://schemas.microsoft.com/office/drawing/2014/main" id="{7AE6AF04-96D3-40DF-CDDC-6D8CBEA2F6E9}"/>
              </a:ext>
            </a:extLst>
          </p:cNvPr>
          <p:cNvSpPr txBox="1"/>
          <p:nvPr/>
        </p:nvSpPr>
        <p:spPr>
          <a:xfrm>
            <a:off x="8386604" y="614361"/>
            <a:ext cx="3595237" cy="3150784"/>
          </a:xfrm>
          <a:prstGeom prst="rect">
            <a:avLst/>
          </a:prstGeom>
          <a:noFill/>
        </p:spPr>
        <p:txBody>
          <a:bodyPr wrap="square">
            <a:normAutofit/>
          </a:bodyPr>
          <a:lstStyle/>
          <a:p>
            <a:r>
              <a:rPr lang="en-US" sz="1400" b="1" dirty="0">
                <a:solidFill>
                  <a:schemeClr val="bg1"/>
                </a:solidFill>
                <a:latin typeface="Latto"/>
              </a:rPr>
              <a:t>“Early warnings save lives </a:t>
            </a:r>
            <a:r>
              <a:rPr lang="en-US" sz="1400" dirty="0">
                <a:solidFill>
                  <a:schemeClr val="bg1"/>
                </a:solidFill>
                <a:latin typeface="Latto"/>
              </a:rPr>
              <a:t>and provide vast economic benefits. Just 24 hours' notice of an impending hazardous event can </a:t>
            </a:r>
            <a:r>
              <a:rPr lang="en-US" sz="1400" b="1" dirty="0">
                <a:solidFill>
                  <a:schemeClr val="bg1"/>
                </a:solidFill>
                <a:latin typeface="Latto"/>
              </a:rPr>
              <a:t>cut the ensuing damage by 30 per cent</a:t>
            </a:r>
            <a:r>
              <a:rPr lang="en-US" sz="1400" dirty="0">
                <a:solidFill>
                  <a:schemeClr val="bg1"/>
                </a:solidFill>
                <a:latin typeface="Latto"/>
              </a:rPr>
              <a:t>. Such progress is only possible with advances in telecommunications and connectivity.”</a:t>
            </a:r>
          </a:p>
          <a:p>
            <a:pPr algn="r">
              <a:spcBef>
                <a:spcPts val="600"/>
              </a:spcBef>
            </a:pPr>
            <a:endParaRPr lang="en-US" sz="1600" b="1" dirty="0">
              <a:solidFill>
                <a:schemeClr val="bg1"/>
              </a:solidFill>
              <a:latin typeface="Latto"/>
            </a:endParaRPr>
          </a:p>
          <a:p>
            <a:pPr algn="r">
              <a:spcBef>
                <a:spcPts val="600"/>
              </a:spcBef>
            </a:pPr>
            <a:endParaRPr lang="en-US" sz="1600" b="1" dirty="0">
              <a:solidFill>
                <a:schemeClr val="bg1"/>
              </a:solidFill>
              <a:latin typeface="Latto"/>
            </a:endParaRPr>
          </a:p>
          <a:p>
            <a:pPr algn="r">
              <a:spcBef>
                <a:spcPts val="600"/>
              </a:spcBef>
            </a:pPr>
            <a:r>
              <a:rPr lang="en-US" sz="1600" b="1" dirty="0">
                <a:solidFill>
                  <a:schemeClr val="bg1"/>
                </a:solidFill>
                <a:latin typeface="Latto"/>
              </a:rPr>
              <a:t>Prof. Petteri Taalas</a:t>
            </a:r>
          </a:p>
          <a:p>
            <a:pPr algn="r">
              <a:spcBef>
                <a:spcPts val="600"/>
              </a:spcBef>
            </a:pPr>
            <a:r>
              <a:rPr lang="en-US" sz="1600" b="1" dirty="0">
                <a:solidFill>
                  <a:schemeClr val="bg1"/>
                </a:solidFill>
                <a:latin typeface="Latto"/>
              </a:rPr>
              <a:t>Secretary-General </a:t>
            </a:r>
          </a:p>
          <a:p>
            <a:endParaRPr lang="en-US" sz="1600" dirty="0">
              <a:solidFill>
                <a:schemeClr val="bg1"/>
              </a:solidFill>
              <a:latin typeface="Latto"/>
            </a:endParaRPr>
          </a:p>
        </p:txBody>
      </p:sp>
      <p:cxnSp>
        <p:nvCxnSpPr>
          <p:cNvPr id="35" name="Straight Connector 34">
            <a:extLst>
              <a:ext uri="{FF2B5EF4-FFF2-40B4-BE49-F238E27FC236}">
                <a16:creationId xmlns:a16="http://schemas.microsoft.com/office/drawing/2014/main" id="{BCBC559E-CC1D-D893-1C7B-BB844E5B5C6C}"/>
              </a:ext>
            </a:extLst>
          </p:cNvPr>
          <p:cNvCxnSpPr/>
          <p:nvPr/>
        </p:nvCxnSpPr>
        <p:spPr>
          <a:xfrm>
            <a:off x="8386604" y="3765144"/>
            <a:ext cx="3566537"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6B1771ED-B46C-061A-E5FB-7F16782AA36E}"/>
              </a:ext>
            </a:extLst>
          </p:cNvPr>
          <p:cNvSpPr txBox="1"/>
          <p:nvPr/>
        </p:nvSpPr>
        <p:spPr>
          <a:xfrm>
            <a:off x="830808" y="1616529"/>
            <a:ext cx="6452940" cy="1018389"/>
          </a:xfrm>
          <a:prstGeom prst="rect">
            <a:avLst/>
          </a:prstGeom>
          <a:noFill/>
          <a:ln>
            <a:noFill/>
          </a:ln>
        </p:spPr>
        <p:txBody>
          <a:bodyPr wrap="square" anchor="ctr" anchorCtr="0">
            <a:normAutofit/>
          </a:bodyPr>
          <a:lstStyle/>
          <a:p>
            <a:pPr algn="ctr"/>
            <a:r>
              <a:rPr lang="en-US" sz="2400" b="1" i="1" dirty="0">
                <a:solidFill>
                  <a:schemeClr val="bg1"/>
                </a:solidFill>
                <a:latin typeface="Calibri" panose="020F0502020204030204" pitchFamily="34" charset="0"/>
                <a:ea typeface="Calibri" panose="020F0502020204030204" pitchFamily="34" charset="0"/>
                <a:cs typeface="Calibri" panose="020F0502020204030204" pitchFamily="34" charset="0"/>
              </a:rPr>
              <a:t>Over 80% of the world still lacks access to effective mass notification systems</a:t>
            </a:r>
          </a:p>
        </p:txBody>
      </p:sp>
      <p:pic>
        <p:nvPicPr>
          <p:cNvPr id="38" name="Picture 37">
            <a:extLst>
              <a:ext uri="{FF2B5EF4-FFF2-40B4-BE49-F238E27FC236}">
                <a16:creationId xmlns:a16="http://schemas.microsoft.com/office/drawing/2014/main" id="{409A6177-6603-F92A-1C75-6DB4FC79415D}"/>
              </a:ext>
            </a:extLst>
          </p:cNvPr>
          <p:cNvPicPr>
            <a:picLocks noChangeAspect="1"/>
          </p:cNvPicPr>
          <p:nvPr/>
        </p:nvPicPr>
        <p:blipFill>
          <a:blip r:embed="rId5" cstate="print"/>
          <a:stretch>
            <a:fillRect/>
          </a:stretch>
        </p:blipFill>
        <p:spPr>
          <a:xfrm>
            <a:off x="8746397" y="2617948"/>
            <a:ext cx="1140372" cy="1114612"/>
          </a:xfrm>
          <a:prstGeom prst="ellipse">
            <a:avLst/>
          </a:prstGeom>
        </p:spPr>
      </p:pic>
    </p:spTree>
    <p:extLst>
      <p:ext uri="{BB962C8B-B14F-4D97-AF65-F5344CB8AC3E}">
        <p14:creationId xmlns:p14="http://schemas.microsoft.com/office/powerpoint/2010/main" val="12525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p:cNvSpPr/>
          <p:nvPr/>
        </p:nvSpPr>
        <p:spPr>
          <a:xfrm>
            <a:off x="2" y="0"/>
            <a:ext cx="12191998" cy="782955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9259" b="-9259"/>
            </a:stretch>
          </a:blipFill>
        </p:spPr>
      </p:sp>
      <p:sp>
        <p:nvSpPr>
          <p:cNvPr id="15" name="Rectangle 14">
            <a:extLst>
              <a:ext uri="{FF2B5EF4-FFF2-40B4-BE49-F238E27FC236}">
                <a16:creationId xmlns:a16="http://schemas.microsoft.com/office/drawing/2014/main" id="{EC21AC6D-AC4B-4E03-5A88-687C73C6D5FF}"/>
              </a:ext>
            </a:extLst>
          </p:cNvPr>
          <p:cNvSpPr/>
          <p:nvPr/>
        </p:nvSpPr>
        <p:spPr>
          <a:xfrm>
            <a:off x="8069344" y="0"/>
            <a:ext cx="4122656" cy="78232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4400" b="0" i="0" u="none" strike="noStrike" kern="1200" cap="none" spc="0" normalizeH="0" baseline="0" noProof="0" dirty="0">
              <a:ln>
                <a:noFill/>
              </a:ln>
              <a:solidFill>
                <a:prstClr val="white"/>
              </a:solidFill>
              <a:effectLst/>
              <a:uLnTx/>
              <a:uFillTx/>
              <a:latin typeface="ATT Aleck Sans"/>
              <a:ea typeface="+mn-ea"/>
              <a:cs typeface="+mn-cs"/>
            </a:endParaRPr>
          </a:p>
        </p:txBody>
      </p:sp>
      <p:pic>
        <p:nvPicPr>
          <p:cNvPr id="5" name="Picture 4">
            <a:hlinkClick r:id="rId3"/>
            <a:extLst>
              <a:ext uri="{FF2B5EF4-FFF2-40B4-BE49-F238E27FC236}">
                <a16:creationId xmlns:a16="http://schemas.microsoft.com/office/drawing/2014/main" id="{3DAEF603-510F-0A4C-1335-86C9CA3B7A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000"/>
                    </a14:imgEffect>
                    <a14:imgEffect>
                      <a14:saturation sat="66000"/>
                    </a14:imgEffect>
                  </a14:imgLayer>
                </a14:imgProps>
              </a:ext>
            </a:extLst>
          </a:blip>
          <a:stretch>
            <a:fillRect/>
          </a:stretch>
        </p:blipFill>
        <p:spPr>
          <a:xfrm>
            <a:off x="566734" y="1420051"/>
            <a:ext cx="7218365" cy="3838535"/>
          </a:xfrm>
          <a:prstGeom prst="rect">
            <a:avLst/>
          </a:prstGeom>
        </p:spPr>
      </p:pic>
      <p:sp>
        <p:nvSpPr>
          <p:cNvPr id="10" name="Title 1">
            <a:extLst>
              <a:ext uri="{FF2B5EF4-FFF2-40B4-BE49-F238E27FC236}">
                <a16:creationId xmlns:a16="http://schemas.microsoft.com/office/drawing/2014/main" id="{19E48084-D99D-0C52-B0A3-68344545401B}"/>
              </a:ext>
            </a:extLst>
          </p:cNvPr>
          <p:cNvSpPr>
            <a:spLocks noGrp="1"/>
          </p:cNvSpPr>
          <p:nvPr>
            <p:ph type="title"/>
          </p:nvPr>
        </p:nvSpPr>
        <p:spPr>
          <a:xfrm>
            <a:off x="748939" y="469081"/>
            <a:ext cx="6450147" cy="966019"/>
          </a:xfrm>
        </p:spPr>
        <p:txBody>
          <a:bodyPr>
            <a:noAutofit/>
          </a:bodyPr>
          <a:lstStyle/>
          <a:p>
            <a:pPr algn="ctr"/>
            <a:r>
              <a:rPr lang="en-US" sz="2400" dirty="0">
                <a:solidFill>
                  <a:schemeClr val="bg1"/>
                </a:solidFill>
                <a:latin typeface="Latto"/>
              </a:rPr>
              <a:t>Aligned with UN’s </a:t>
            </a:r>
            <a:br>
              <a:rPr lang="en-US" sz="2400" dirty="0">
                <a:solidFill>
                  <a:schemeClr val="bg1"/>
                </a:solidFill>
                <a:latin typeface="Latto"/>
              </a:rPr>
            </a:br>
            <a:r>
              <a:rPr lang="en-US" sz="2400" dirty="0">
                <a:solidFill>
                  <a:schemeClr val="bg1"/>
                </a:solidFill>
                <a:latin typeface="Latto"/>
              </a:rPr>
              <a:t>“Early Warnings for All Initiative”</a:t>
            </a:r>
          </a:p>
        </p:txBody>
      </p:sp>
      <p:sp>
        <p:nvSpPr>
          <p:cNvPr id="16" name="Rectangle 15"/>
          <p:cNvSpPr/>
          <p:nvPr/>
        </p:nvSpPr>
        <p:spPr>
          <a:xfrm>
            <a:off x="571500" y="5297715"/>
            <a:ext cx="7226300" cy="127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TT Aleck Sans"/>
              <a:ea typeface="+mn-ea"/>
              <a:cs typeface="+mn-cs"/>
            </a:endParaRPr>
          </a:p>
        </p:txBody>
      </p:sp>
      <p:pic>
        <p:nvPicPr>
          <p:cNvPr id="6" name="Picture 5" descr="A blue text on a black background&#10;&#10;Description automatically generated">
            <a:extLst>
              <a:ext uri="{FF2B5EF4-FFF2-40B4-BE49-F238E27FC236}">
                <a16:creationId xmlns:a16="http://schemas.microsoft.com/office/drawing/2014/main" id="{4934F280-AA6D-C1D3-F2B9-B48363FC8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487" y="5638127"/>
            <a:ext cx="1901396" cy="688288"/>
          </a:xfrm>
          <a:prstGeom prst="rect">
            <a:avLst/>
          </a:prstGeom>
        </p:spPr>
      </p:pic>
      <p:pic>
        <p:nvPicPr>
          <p:cNvPr id="7" name="Picture 6" descr="Blue text on a black background&#10;&#10;Description automatically generated">
            <a:extLst>
              <a:ext uri="{FF2B5EF4-FFF2-40B4-BE49-F238E27FC236}">
                <a16:creationId xmlns:a16="http://schemas.microsoft.com/office/drawing/2014/main" id="{ADF295BC-A4BB-AAFC-7CE3-43995671C4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4760" y="5562984"/>
            <a:ext cx="2267618" cy="763431"/>
          </a:xfrm>
          <a:prstGeom prst="rect">
            <a:avLst/>
          </a:prstGeom>
        </p:spPr>
      </p:pic>
      <p:pic>
        <p:nvPicPr>
          <p:cNvPr id="8" name="Picture 7" descr="A hands holding a globe with icons&#10;&#10;Description automatically generated">
            <a:extLst>
              <a:ext uri="{FF2B5EF4-FFF2-40B4-BE49-F238E27FC236}">
                <a16:creationId xmlns:a16="http://schemas.microsoft.com/office/drawing/2014/main" id="{B2BB2840-1CA1-2521-41DB-0278A22CAC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7884" y="5495294"/>
            <a:ext cx="854653" cy="1085122"/>
          </a:xfrm>
          <a:prstGeom prst="rect">
            <a:avLst/>
          </a:prstGeom>
        </p:spPr>
      </p:pic>
      <p:sp>
        <p:nvSpPr>
          <p:cNvPr id="17" name="TextBox 16"/>
          <p:cNvSpPr txBox="1"/>
          <p:nvPr/>
        </p:nvSpPr>
        <p:spPr>
          <a:xfrm>
            <a:off x="7797800" y="533400"/>
            <a:ext cx="4064001"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1D4FF"/>
                </a:solidFill>
                <a:effectLst/>
                <a:uLnTx/>
                <a:uFillTx/>
                <a:latin typeface="Latto"/>
                <a:ea typeface="+mn-ea"/>
                <a:cs typeface="+mn-cs"/>
              </a:rPr>
              <a:t>Global Alerts </a:t>
            </a:r>
            <a:r>
              <a:rPr lang="en-US" sz="2000" dirty="0">
                <a:solidFill>
                  <a:srgbClr val="31D4FF"/>
                </a:solidFill>
                <a:latin typeface="Latto"/>
              </a:rPr>
              <a:t>introduces UPSEN to fulfill “call to action</a:t>
            </a:r>
            <a:r>
              <a:rPr lang="en-US" sz="2200" dirty="0">
                <a:solidFill>
                  <a:srgbClr val="31D4FF"/>
                </a:solidFill>
                <a:latin typeface="Latto"/>
              </a:rPr>
              <a:t>”</a:t>
            </a:r>
            <a:endParaRPr kumimoji="0" lang="en-US" sz="2200" b="0" i="0" u="none" strike="noStrike" kern="1200" cap="none" spc="0" normalizeH="0" baseline="0" noProof="0" dirty="0">
              <a:ln>
                <a:noFill/>
              </a:ln>
              <a:solidFill>
                <a:srgbClr val="31D4FF"/>
              </a:solidFill>
              <a:effectLst/>
              <a:uLnTx/>
              <a:uFillTx/>
              <a:latin typeface="Latto"/>
              <a:ea typeface="+mn-ea"/>
              <a:cs typeface="+mn-cs"/>
            </a:endParaRPr>
          </a:p>
        </p:txBody>
      </p:sp>
      <p:sp>
        <p:nvSpPr>
          <p:cNvPr id="18" name="TextBox 17"/>
          <p:cNvSpPr txBox="1"/>
          <p:nvPr/>
        </p:nvSpPr>
        <p:spPr>
          <a:xfrm>
            <a:off x="8686800" y="2324100"/>
            <a:ext cx="3175000"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Latto"/>
              </a:rPr>
              <a:t>Gen 2 systems</a:t>
            </a:r>
            <a:r>
              <a:rPr kumimoji="0" lang="en-US" sz="1400" b="0" i="0" u="none" strike="noStrike" kern="1200" cap="none" spc="0" normalizeH="0" baseline="0" noProof="0" dirty="0">
                <a:ln>
                  <a:noFill/>
                </a:ln>
                <a:solidFill>
                  <a:prstClr val="white"/>
                </a:solidFill>
                <a:effectLst/>
                <a:uLnTx/>
                <a:uFillTx/>
                <a:latin typeface="Latto"/>
                <a:ea typeface="+mn-ea"/>
                <a:cs typeface="+mn-cs"/>
              </a:rPr>
              <a:t> endorsed by the United Nations and World Meteorological Organization for effective early warnings.</a:t>
            </a:r>
          </a:p>
        </p:txBody>
      </p:sp>
      <p:sp>
        <p:nvSpPr>
          <p:cNvPr id="19" name="TextBox 18"/>
          <p:cNvSpPr txBox="1"/>
          <p:nvPr/>
        </p:nvSpPr>
        <p:spPr>
          <a:xfrm>
            <a:off x="8686800" y="3594100"/>
            <a:ext cx="31750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D4FF"/>
                </a:solidFill>
                <a:effectLst/>
                <a:uLnTx/>
                <a:uFillTx/>
                <a:latin typeface="Latto"/>
                <a:ea typeface="+mn-ea"/>
                <a:cs typeface="+mn-cs"/>
              </a:rPr>
              <a:t>Global Commitment</a:t>
            </a:r>
          </a:p>
        </p:txBody>
      </p:sp>
      <p:sp>
        <p:nvSpPr>
          <p:cNvPr id="20" name="TextBox 19"/>
          <p:cNvSpPr txBox="1"/>
          <p:nvPr/>
        </p:nvSpPr>
        <p:spPr>
          <a:xfrm>
            <a:off x="8686800" y="4064000"/>
            <a:ext cx="3175000"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Latto"/>
                <a:ea typeface="+mn-ea"/>
                <a:cs typeface="+mn-cs"/>
              </a:rPr>
              <a:t>Committed to extending early warning capabilities to majority of people without access.</a:t>
            </a:r>
          </a:p>
        </p:txBody>
      </p:sp>
      <p:sp>
        <p:nvSpPr>
          <p:cNvPr id="21" name="TextBox 20"/>
          <p:cNvSpPr txBox="1"/>
          <p:nvPr/>
        </p:nvSpPr>
        <p:spPr>
          <a:xfrm>
            <a:off x="8712200" y="5181600"/>
            <a:ext cx="31750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D4FF"/>
                </a:solidFill>
                <a:effectLst/>
                <a:uLnTx/>
                <a:uFillTx/>
                <a:latin typeface="Latto"/>
                <a:ea typeface="+mn-ea"/>
                <a:cs typeface="+mn-cs"/>
              </a:rPr>
              <a:t>Opportunity</a:t>
            </a:r>
          </a:p>
        </p:txBody>
      </p:sp>
      <p:sp>
        <p:nvSpPr>
          <p:cNvPr id="22" name="TextBox 21"/>
          <p:cNvSpPr txBox="1"/>
          <p:nvPr/>
        </p:nvSpPr>
        <p:spPr>
          <a:xfrm>
            <a:off x="8712200" y="5638800"/>
            <a:ext cx="3175000"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Latto"/>
                <a:ea typeface="+mn-ea"/>
                <a:cs typeface="+mn-cs"/>
              </a:rPr>
              <a:t>Collaborating with global organizations to ensure widespread early warning coverage.</a:t>
            </a:r>
          </a:p>
        </p:txBody>
      </p:sp>
      <p:sp>
        <p:nvSpPr>
          <p:cNvPr id="23" name="TextBox 22"/>
          <p:cNvSpPr txBox="1"/>
          <p:nvPr/>
        </p:nvSpPr>
        <p:spPr>
          <a:xfrm>
            <a:off x="8686800" y="1841500"/>
            <a:ext cx="31750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D4FF"/>
                </a:solidFill>
                <a:effectLst/>
                <a:uLnTx/>
                <a:uFillTx/>
                <a:latin typeface="Latto"/>
                <a:ea typeface="+mn-ea"/>
                <a:cs typeface="+mn-cs"/>
              </a:rPr>
              <a:t>UN &amp; WMO Endorsement</a:t>
            </a:r>
          </a:p>
        </p:txBody>
      </p:sp>
    </p:spTree>
    <p:extLst>
      <p:ext uri="{BB962C8B-B14F-4D97-AF65-F5344CB8AC3E}">
        <p14:creationId xmlns:p14="http://schemas.microsoft.com/office/powerpoint/2010/main" val="300734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descr="A building on fire with palm trees and smoke&#10;&#10;Description automatically generated">
            <a:extLst>
              <a:ext uri="{FF2B5EF4-FFF2-40B4-BE49-F238E27FC236}">
                <a16:creationId xmlns:a16="http://schemas.microsoft.com/office/drawing/2014/main" id="{9F9ECDA4-F448-3803-C4BB-E2A4B7DD2E6B}"/>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3000"/>
                    </a14:imgEffect>
                    <a14:imgEffect>
                      <a14:colorTemperature colorTemp="7200"/>
                    </a14:imgEffect>
                    <a14:imgEffect>
                      <a14:saturation sat="197000"/>
                    </a14:imgEffect>
                    <a14:imgEffect>
                      <a14:brightnessContrast bright="-18000" contrast="4000"/>
                    </a14:imgEffect>
                  </a14:imgLayer>
                </a14:imgProps>
              </a:ext>
              <a:ext uri="{28A0092B-C50C-407E-A947-70E740481C1C}">
                <a14:useLocalDpi xmlns:a14="http://schemas.microsoft.com/office/drawing/2010/main" val="0"/>
              </a:ext>
            </a:extLst>
          </a:blip>
          <a:stretch>
            <a:fillRect/>
          </a:stretch>
        </p:blipFill>
        <p:spPr>
          <a:xfrm>
            <a:off x="0" y="4354"/>
            <a:ext cx="12192000" cy="6853646"/>
          </a:xfrm>
          <a:prstGeom prst="rect">
            <a:avLst/>
          </a:prstGeom>
        </p:spPr>
      </p:pic>
      <p:sp>
        <p:nvSpPr>
          <p:cNvPr id="92" name="Rectangle 91">
            <a:extLst>
              <a:ext uri="{FF2B5EF4-FFF2-40B4-BE49-F238E27FC236}">
                <a16:creationId xmlns:a16="http://schemas.microsoft.com/office/drawing/2014/main" id="{B7394D8C-A110-80F4-7B86-18F093436C53}"/>
              </a:ext>
            </a:extLst>
          </p:cNvPr>
          <p:cNvSpPr>
            <a:spLocks noGrp="1" noRot="1" noMove="1" noResize="1" noEditPoints="1" noAdjustHandles="1" noChangeArrowheads="1" noChangeShapeType="1"/>
          </p:cNvSpPr>
          <p:nvPr/>
        </p:nvSpPr>
        <p:spPr>
          <a:xfrm>
            <a:off x="0" y="0"/>
            <a:ext cx="12192000" cy="6858000"/>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10" name="Title 1">
            <a:extLst>
              <a:ext uri="{FF2B5EF4-FFF2-40B4-BE49-F238E27FC236}">
                <a16:creationId xmlns:a16="http://schemas.microsoft.com/office/drawing/2014/main" id="{88628D86-C103-B291-B3C4-75A01C52ED2E}"/>
              </a:ext>
            </a:extLst>
          </p:cNvPr>
          <p:cNvSpPr txBox="1">
            <a:spLocks/>
          </p:cNvSpPr>
          <p:nvPr/>
        </p:nvSpPr>
        <p:spPr>
          <a:xfrm>
            <a:off x="2702877" y="99039"/>
            <a:ext cx="7061484" cy="6560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Latto"/>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Latto"/>
                <a:ea typeface="+mj-ea"/>
                <a:cs typeface="+mj-cs"/>
              </a:rPr>
              <a:t>Global Disasters in Numbers</a:t>
            </a:r>
          </a:p>
          <a:p>
            <a:pPr algn="ctr">
              <a:defRPr/>
            </a:pPr>
            <a:r>
              <a:rPr kumimoji="0" lang="en-US" sz="2800" b="1" i="0" u="none" strike="noStrike" kern="1200" cap="none" spc="0" normalizeH="0" baseline="0" noProof="0" dirty="0">
                <a:ln>
                  <a:noFill/>
                </a:ln>
                <a:solidFill>
                  <a:prstClr val="white"/>
                </a:solidFill>
                <a:effectLst/>
                <a:uLnTx/>
                <a:uFillTx/>
                <a:latin typeface="Latto"/>
                <a:ea typeface="+mj-ea"/>
                <a:cs typeface="+mj-cs"/>
              </a:rPr>
              <a:t>Average (2003-2022) </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CA" sz="3600" b="0" i="0" u="none" strike="noStrike" kern="1200" cap="none" spc="0" normalizeH="0" baseline="0" noProof="0" dirty="0">
              <a:ln>
                <a:noFill/>
              </a:ln>
              <a:solidFill>
                <a:prstClr val="white"/>
              </a:solidFill>
              <a:effectLst/>
              <a:uLnTx/>
              <a:uFillTx/>
              <a:latin typeface="Latto"/>
              <a:ea typeface="+mj-ea"/>
              <a:cs typeface="+mj-cs"/>
            </a:endParaRPr>
          </a:p>
        </p:txBody>
      </p:sp>
      <p:sp>
        <p:nvSpPr>
          <p:cNvPr id="12" name="Oval 11">
            <a:extLst>
              <a:ext uri="{FF2B5EF4-FFF2-40B4-BE49-F238E27FC236}">
                <a16:creationId xmlns:a16="http://schemas.microsoft.com/office/drawing/2014/main" id="{02F9775A-FB8B-5BA2-0235-1FCFD7321159}"/>
              </a:ext>
            </a:extLst>
          </p:cNvPr>
          <p:cNvSpPr>
            <a:spLocks/>
          </p:cNvSpPr>
          <p:nvPr/>
        </p:nvSpPr>
        <p:spPr>
          <a:xfrm>
            <a:off x="1310420" y="2156076"/>
            <a:ext cx="2465713" cy="2437852"/>
          </a:xfrm>
          <a:prstGeom prst="ellipse">
            <a:avLst/>
          </a:prstGeom>
          <a:solidFill>
            <a:schemeClr val="dk1">
              <a:alpha val="80000"/>
            </a:schemeClr>
          </a:solidFill>
          <a:ln w="19050">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16" name="TextBox 15">
            <a:extLst>
              <a:ext uri="{FF2B5EF4-FFF2-40B4-BE49-F238E27FC236}">
                <a16:creationId xmlns:a16="http://schemas.microsoft.com/office/drawing/2014/main" id="{A7090A4F-5B05-2157-09F8-3A809DD8E201}"/>
              </a:ext>
            </a:extLst>
          </p:cNvPr>
          <p:cNvSpPr txBox="1"/>
          <p:nvPr/>
        </p:nvSpPr>
        <p:spPr>
          <a:xfrm>
            <a:off x="1575156" y="2937486"/>
            <a:ext cx="19844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009FDB"/>
                </a:solidFill>
                <a:latin typeface="Latto"/>
                <a:cs typeface="ATT Aleck Sans" panose="020B0503020203020204" pitchFamily="34" charset="0"/>
              </a:rPr>
              <a:t>64,150</a:t>
            </a:r>
            <a:endParaRPr kumimoji="0" lang="en-CA" sz="3600" b="0" i="0" u="none" strike="noStrike" kern="1200" cap="none" spc="0" normalizeH="0" baseline="0" noProof="0" dirty="0">
              <a:ln>
                <a:noFill/>
              </a:ln>
              <a:solidFill>
                <a:srgbClr val="009FDB"/>
              </a:solidFill>
              <a:effectLst/>
              <a:uLnTx/>
              <a:uFillTx/>
              <a:latin typeface="Latto"/>
              <a:ea typeface="+mn-ea"/>
              <a:cs typeface="+mn-cs"/>
            </a:endParaRPr>
          </a:p>
        </p:txBody>
      </p:sp>
      <p:sp>
        <p:nvSpPr>
          <p:cNvPr id="19" name="TextBox 18">
            <a:extLst>
              <a:ext uri="{FF2B5EF4-FFF2-40B4-BE49-F238E27FC236}">
                <a16:creationId xmlns:a16="http://schemas.microsoft.com/office/drawing/2014/main" id="{93453388-15DE-B1D9-4470-C3E903A6954D}"/>
              </a:ext>
            </a:extLst>
          </p:cNvPr>
          <p:cNvSpPr txBox="1"/>
          <p:nvPr/>
        </p:nvSpPr>
        <p:spPr>
          <a:xfrm>
            <a:off x="1754593" y="3474832"/>
            <a:ext cx="162559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Latto"/>
                <a:cs typeface="ATT Aleck Sans" panose="020B0503020203020204" pitchFamily="34" charset="0"/>
              </a:rPr>
              <a:t>Deaths </a:t>
            </a:r>
            <a:endParaRPr kumimoji="0" lang="en-US" sz="2400" b="0" i="0" u="none" strike="noStrike" kern="1200" cap="none" spc="0" normalizeH="0" baseline="0" noProof="0" dirty="0">
              <a:ln>
                <a:noFill/>
              </a:ln>
              <a:solidFill>
                <a:prstClr val="white"/>
              </a:solidFill>
              <a:effectLst/>
              <a:uLnTx/>
              <a:uFillTx/>
              <a:latin typeface="Latto"/>
              <a:ea typeface="+mn-ea"/>
              <a:cs typeface="ATT Aleck Sans" panose="020B0503020203020204" pitchFamily="34" charset="0"/>
            </a:endParaRPr>
          </a:p>
        </p:txBody>
      </p:sp>
      <p:grpSp>
        <p:nvGrpSpPr>
          <p:cNvPr id="59" name="Group 58">
            <a:extLst>
              <a:ext uri="{FF2B5EF4-FFF2-40B4-BE49-F238E27FC236}">
                <a16:creationId xmlns:a16="http://schemas.microsoft.com/office/drawing/2014/main" id="{A4CFFD8D-0CC4-333B-EC6D-C7B63675DAF5}"/>
              </a:ext>
            </a:extLst>
          </p:cNvPr>
          <p:cNvGrpSpPr/>
          <p:nvPr/>
        </p:nvGrpSpPr>
        <p:grpSpPr>
          <a:xfrm>
            <a:off x="2292820" y="2420504"/>
            <a:ext cx="549145" cy="403316"/>
            <a:chOff x="1901949" y="2852730"/>
            <a:chExt cx="601464" cy="441741"/>
          </a:xfrm>
        </p:grpSpPr>
        <p:sp>
          <p:nvSpPr>
            <p:cNvPr id="41" name="Freeform: Shape 40">
              <a:extLst>
                <a:ext uri="{FF2B5EF4-FFF2-40B4-BE49-F238E27FC236}">
                  <a16:creationId xmlns:a16="http://schemas.microsoft.com/office/drawing/2014/main" id="{852E2302-2479-02F1-4750-B4C810C6D989}"/>
                </a:ext>
              </a:extLst>
            </p:cNvPr>
            <p:cNvSpPr/>
            <p:nvPr/>
          </p:nvSpPr>
          <p:spPr>
            <a:xfrm>
              <a:off x="2351074"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2" name="Freeform: Shape 41">
              <a:extLst>
                <a:ext uri="{FF2B5EF4-FFF2-40B4-BE49-F238E27FC236}">
                  <a16:creationId xmlns:a16="http://schemas.microsoft.com/office/drawing/2014/main" id="{B07F6C5A-B5BE-1DD4-765A-969015EC5D25}"/>
                </a:ext>
              </a:extLst>
            </p:cNvPr>
            <p:cNvSpPr/>
            <p:nvPr/>
          </p:nvSpPr>
          <p:spPr>
            <a:xfrm>
              <a:off x="2434853"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3" name="Freeform: Shape 42">
              <a:extLst>
                <a:ext uri="{FF2B5EF4-FFF2-40B4-BE49-F238E27FC236}">
                  <a16:creationId xmlns:a16="http://schemas.microsoft.com/office/drawing/2014/main" id="{400C681C-D7CF-6A69-90D5-08B29C6BCD4F}"/>
                </a:ext>
              </a:extLst>
            </p:cNvPr>
            <p:cNvSpPr/>
            <p:nvPr/>
          </p:nvSpPr>
          <p:spPr>
            <a:xfrm>
              <a:off x="2183517"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4" name="Freeform: Shape 43">
              <a:extLst>
                <a:ext uri="{FF2B5EF4-FFF2-40B4-BE49-F238E27FC236}">
                  <a16:creationId xmlns:a16="http://schemas.microsoft.com/office/drawing/2014/main" id="{23B23908-5982-F0D3-1E4F-BDD78AE7B9F3}"/>
                </a:ext>
              </a:extLst>
            </p:cNvPr>
            <p:cNvSpPr/>
            <p:nvPr/>
          </p:nvSpPr>
          <p:spPr>
            <a:xfrm>
              <a:off x="2267296"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5" name="Freeform: Shape 44">
              <a:extLst>
                <a:ext uri="{FF2B5EF4-FFF2-40B4-BE49-F238E27FC236}">
                  <a16:creationId xmlns:a16="http://schemas.microsoft.com/office/drawing/2014/main" id="{23BFF529-C06F-77ED-B5D9-25CE0A05C68B}"/>
                </a:ext>
              </a:extLst>
            </p:cNvPr>
            <p:cNvSpPr/>
            <p:nvPr/>
          </p:nvSpPr>
          <p:spPr>
            <a:xfrm>
              <a:off x="2015960"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6" name="Freeform: Shape 45">
              <a:extLst>
                <a:ext uri="{FF2B5EF4-FFF2-40B4-BE49-F238E27FC236}">
                  <a16:creationId xmlns:a16="http://schemas.microsoft.com/office/drawing/2014/main" id="{A008C16C-4C20-C675-CE1E-A84A8E8744DE}"/>
                </a:ext>
              </a:extLst>
            </p:cNvPr>
            <p:cNvSpPr/>
            <p:nvPr/>
          </p:nvSpPr>
          <p:spPr>
            <a:xfrm>
              <a:off x="2099739"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7" name="Freeform: Shape 46">
              <a:extLst>
                <a:ext uri="{FF2B5EF4-FFF2-40B4-BE49-F238E27FC236}">
                  <a16:creationId xmlns:a16="http://schemas.microsoft.com/office/drawing/2014/main" id="{67414934-E6FD-700A-7AD7-B99B063F7B76}"/>
                </a:ext>
              </a:extLst>
            </p:cNvPr>
            <p:cNvSpPr/>
            <p:nvPr/>
          </p:nvSpPr>
          <p:spPr>
            <a:xfrm>
              <a:off x="1932182"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8" name="Freeform: Shape 47">
              <a:extLst>
                <a:ext uri="{FF2B5EF4-FFF2-40B4-BE49-F238E27FC236}">
                  <a16:creationId xmlns:a16="http://schemas.microsoft.com/office/drawing/2014/main" id="{BE51713A-B2BD-D7E6-EF0D-C9BF9A1ADDF0}"/>
                </a:ext>
              </a:extLst>
            </p:cNvPr>
            <p:cNvSpPr/>
            <p:nvPr/>
          </p:nvSpPr>
          <p:spPr>
            <a:xfrm>
              <a:off x="1901949" y="3126896"/>
              <a:ext cx="601464" cy="167575"/>
            </a:xfrm>
            <a:custGeom>
              <a:avLst/>
              <a:gdLst>
                <a:gd name="connsiteX0" fmla="*/ 601222 w 601464"/>
                <a:gd name="connsiteY0" fmla="*/ 73591 h 167575"/>
                <a:gd name="connsiteX1" fmla="*/ 586522 w 601464"/>
                <a:gd name="connsiteY1" fmla="*/ 18145 h 167575"/>
                <a:gd name="connsiteX2" fmla="*/ 584237 w 601464"/>
                <a:gd name="connsiteY2" fmla="*/ 13880 h 167575"/>
                <a:gd name="connsiteX3" fmla="*/ 566187 w 601464"/>
                <a:gd name="connsiteY3" fmla="*/ 2379 h 167575"/>
                <a:gd name="connsiteX4" fmla="*/ 551945 w 601464"/>
                <a:gd name="connsiteY4" fmla="*/ 18 h 167575"/>
                <a:gd name="connsiteX5" fmla="*/ 537779 w 601464"/>
                <a:gd name="connsiteY5" fmla="*/ 2379 h 167575"/>
                <a:gd name="connsiteX6" fmla="*/ 519652 w 601464"/>
                <a:gd name="connsiteY6" fmla="*/ 13956 h 167575"/>
                <a:gd name="connsiteX7" fmla="*/ 517519 w 601464"/>
                <a:gd name="connsiteY7" fmla="*/ 18221 h 167575"/>
                <a:gd name="connsiteX8" fmla="*/ 509903 w 601464"/>
                <a:gd name="connsiteY8" fmla="*/ 46553 h 167575"/>
                <a:gd name="connsiteX9" fmla="*/ 502287 w 601464"/>
                <a:gd name="connsiteY9" fmla="*/ 18449 h 167575"/>
                <a:gd name="connsiteX10" fmla="*/ 500078 w 601464"/>
                <a:gd name="connsiteY10" fmla="*/ 14184 h 167575"/>
                <a:gd name="connsiteX11" fmla="*/ 481952 w 601464"/>
                <a:gd name="connsiteY11" fmla="*/ 2684 h 167575"/>
                <a:gd name="connsiteX12" fmla="*/ 468166 w 601464"/>
                <a:gd name="connsiteY12" fmla="*/ 18 h 167575"/>
                <a:gd name="connsiteX13" fmla="*/ 454000 w 601464"/>
                <a:gd name="connsiteY13" fmla="*/ 2379 h 167575"/>
                <a:gd name="connsiteX14" fmla="*/ 435949 w 601464"/>
                <a:gd name="connsiteY14" fmla="*/ 13956 h 167575"/>
                <a:gd name="connsiteX15" fmla="*/ 433741 w 601464"/>
                <a:gd name="connsiteY15" fmla="*/ 18221 h 167575"/>
                <a:gd name="connsiteX16" fmla="*/ 426277 w 601464"/>
                <a:gd name="connsiteY16" fmla="*/ 45715 h 167575"/>
                <a:gd name="connsiteX17" fmla="*/ 418661 w 601464"/>
                <a:gd name="connsiteY17" fmla="*/ 18145 h 167575"/>
                <a:gd name="connsiteX18" fmla="*/ 416376 w 601464"/>
                <a:gd name="connsiteY18" fmla="*/ 13880 h 167575"/>
                <a:gd name="connsiteX19" fmla="*/ 398325 w 601464"/>
                <a:gd name="connsiteY19" fmla="*/ 2379 h 167575"/>
                <a:gd name="connsiteX20" fmla="*/ 384388 w 601464"/>
                <a:gd name="connsiteY20" fmla="*/ 18 h 167575"/>
                <a:gd name="connsiteX21" fmla="*/ 370221 w 601464"/>
                <a:gd name="connsiteY21" fmla="*/ 2379 h 167575"/>
                <a:gd name="connsiteX22" fmla="*/ 352095 w 601464"/>
                <a:gd name="connsiteY22" fmla="*/ 13956 h 167575"/>
                <a:gd name="connsiteX23" fmla="*/ 349962 w 601464"/>
                <a:gd name="connsiteY23" fmla="*/ 18221 h 167575"/>
                <a:gd name="connsiteX24" fmla="*/ 342346 w 601464"/>
                <a:gd name="connsiteY24" fmla="*/ 46553 h 167575"/>
                <a:gd name="connsiteX25" fmla="*/ 334730 w 601464"/>
                <a:gd name="connsiteY25" fmla="*/ 18449 h 167575"/>
                <a:gd name="connsiteX26" fmla="*/ 332521 w 601464"/>
                <a:gd name="connsiteY26" fmla="*/ 14184 h 167575"/>
                <a:gd name="connsiteX27" fmla="*/ 314395 w 601464"/>
                <a:gd name="connsiteY27" fmla="*/ 2684 h 167575"/>
                <a:gd name="connsiteX28" fmla="*/ 300609 w 601464"/>
                <a:gd name="connsiteY28" fmla="*/ 18 h 167575"/>
                <a:gd name="connsiteX29" fmla="*/ 286443 w 601464"/>
                <a:gd name="connsiteY29" fmla="*/ 2379 h 167575"/>
                <a:gd name="connsiteX30" fmla="*/ 268392 w 601464"/>
                <a:gd name="connsiteY30" fmla="*/ 13956 h 167575"/>
                <a:gd name="connsiteX31" fmla="*/ 266184 w 601464"/>
                <a:gd name="connsiteY31" fmla="*/ 18221 h 167575"/>
                <a:gd name="connsiteX32" fmla="*/ 258720 w 601464"/>
                <a:gd name="connsiteY32" fmla="*/ 45715 h 167575"/>
                <a:gd name="connsiteX33" fmla="*/ 251104 w 601464"/>
                <a:gd name="connsiteY33" fmla="*/ 18145 h 167575"/>
                <a:gd name="connsiteX34" fmla="*/ 248819 w 601464"/>
                <a:gd name="connsiteY34" fmla="*/ 13880 h 167575"/>
                <a:gd name="connsiteX35" fmla="*/ 230768 w 601464"/>
                <a:gd name="connsiteY35" fmla="*/ 2379 h 167575"/>
                <a:gd name="connsiteX36" fmla="*/ 216831 w 601464"/>
                <a:gd name="connsiteY36" fmla="*/ 18 h 167575"/>
                <a:gd name="connsiteX37" fmla="*/ 202664 w 601464"/>
                <a:gd name="connsiteY37" fmla="*/ 2379 h 167575"/>
                <a:gd name="connsiteX38" fmla="*/ 184538 w 601464"/>
                <a:gd name="connsiteY38" fmla="*/ 13956 h 167575"/>
                <a:gd name="connsiteX39" fmla="*/ 182405 w 601464"/>
                <a:gd name="connsiteY39" fmla="*/ 18221 h 167575"/>
                <a:gd name="connsiteX40" fmla="*/ 174789 w 601464"/>
                <a:gd name="connsiteY40" fmla="*/ 46553 h 167575"/>
                <a:gd name="connsiteX41" fmla="*/ 167173 w 601464"/>
                <a:gd name="connsiteY41" fmla="*/ 18449 h 167575"/>
                <a:gd name="connsiteX42" fmla="*/ 164964 w 601464"/>
                <a:gd name="connsiteY42" fmla="*/ 14184 h 167575"/>
                <a:gd name="connsiteX43" fmla="*/ 146837 w 601464"/>
                <a:gd name="connsiteY43" fmla="*/ 2684 h 167575"/>
                <a:gd name="connsiteX44" fmla="*/ 133052 w 601464"/>
                <a:gd name="connsiteY44" fmla="*/ 18 h 167575"/>
                <a:gd name="connsiteX45" fmla="*/ 118886 w 601464"/>
                <a:gd name="connsiteY45" fmla="*/ 2379 h 167575"/>
                <a:gd name="connsiteX46" fmla="*/ 100835 w 601464"/>
                <a:gd name="connsiteY46" fmla="*/ 13956 h 167575"/>
                <a:gd name="connsiteX47" fmla="*/ 98627 w 601464"/>
                <a:gd name="connsiteY47" fmla="*/ 18221 h 167575"/>
                <a:gd name="connsiteX48" fmla="*/ 91163 w 601464"/>
                <a:gd name="connsiteY48" fmla="*/ 45715 h 167575"/>
                <a:gd name="connsiteX49" fmla="*/ 83547 w 601464"/>
                <a:gd name="connsiteY49" fmla="*/ 18145 h 167575"/>
                <a:gd name="connsiteX50" fmla="*/ 81262 w 601464"/>
                <a:gd name="connsiteY50" fmla="*/ 13880 h 167575"/>
                <a:gd name="connsiteX51" fmla="*/ 63211 w 601464"/>
                <a:gd name="connsiteY51" fmla="*/ 2379 h 167575"/>
                <a:gd name="connsiteX52" fmla="*/ 49274 w 601464"/>
                <a:gd name="connsiteY52" fmla="*/ 18 h 167575"/>
                <a:gd name="connsiteX53" fmla="*/ 35107 w 601464"/>
                <a:gd name="connsiteY53" fmla="*/ 2379 h 167575"/>
                <a:gd name="connsiteX54" fmla="*/ 16981 w 601464"/>
                <a:gd name="connsiteY54" fmla="*/ 13956 h 167575"/>
                <a:gd name="connsiteX55" fmla="*/ 14848 w 601464"/>
                <a:gd name="connsiteY55" fmla="*/ 18221 h 167575"/>
                <a:gd name="connsiteX56" fmla="*/ 149 w 601464"/>
                <a:gd name="connsiteY56" fmla="*/ 73591 h 167575"/>
                <a:gd name="connsiteX57" fmla="*/ 6127 w 601464"/>
                <a:gd name="connsiteY57" fmla="*/ 82551 h 167575"/>
                <a:gd name="connsiteX58" fmla="*/ 14848 w 601464"/>
                <a:gd name="connsiteY58" fmla="*/ 77475 h 167575"/>
                <a:gd name="connsiteX59" fmla="*/ 26425 w 601464"/>
                <a:gd name="connsiteY59" fmla="*/ 33834 h 167575"/>
                <a:gd name="connsiteX60" fmla="*/ 26425 w 601464"/>
                <a:gd name="connsiteY60" fmla="*/ 57749 h 167575"/>
                <a:gd name="connsiteX61" fmla="*/ 13325 w 601464"/>
                <a:gd name="connsiteY61" fmla="*/ 106645 h 167575"/>
                <a:gd name="connsiteX62" fmla="*/ 26425 w 601464"/>
                <a:gd name="connsiteY62" fmla="*/ 106645 h 167575"/>
                <a:gd name="connsiteX63" fmla="*/ 26425 w 601464"/>
                <a:gd name="connsiteY63" fmla="*/ 167575 h 167575"/>
                <a:gd name="connsiteX64" fmla="*/ 41657 w 601464"/>
                <a:gd name="connsiteY64" fmla="*/ 167575 h 167575"/>
                <a:gd name="connsiteX65" fmla="*/ 41657 w 601464"/>
                <a:gd name="connsiteY65" fmla="*/ 106645 h 167575"/>
                <a:gd name="connsiteX66" fmla="*/ 56890 w 601464"/>
                <a:gd name="connsiteY66" fmla="*/ 106645 h 167575"/>
                <a:gd name="connsiteX67" fmla="*/ 56890 w 601464"/>
                <a:gd name="connsiteY67" fmla="*/ 167575 h 167575"/>
                <a:gd name="connsiteX68" fmla="*/ 72122 w 601464"/>
                <a:gd name="connsiteY68" fmla="*/ 167575 h 167575"/>
                <a:gd name="connsiteX69" fmla="*/ 72122 w 601464"/>
                <a:gd name="connsiteY69" fmla="*/ 106645 h 167575"/>
                <a:gd name="connsiteX70" fmla="*/ 85222 w 601464"/>
                <a:gd name="connsiteY70" fmla="*/ 106645 h 167575"/>
                <a:gd name="connsiteX71" fmla="*/ 72122 w 601464"/>
                <a:gd name="connsiteY71" fmla="*/ 57749 h 167575"/>
                <a:gd name="connsiteX72" fmla="*/ 72122 w 601464"/>
                <a:gd name="connsiteY72" fmla="*/ 33301 h 167575"/>
                <a:gd name="connsiteX73" fmla="*/ 83775 w 601464"/>
                <a:gd name="connsiteY73" fmla="*/ 77475 h 167575"/>
                <a:gd name="connsiteX74" fmla="*/ 93014 w 601464"/>
                <a:gd name="connsiteY74" fmla="*/ 83011 h 167575"/>
                <a:gd name="connsiteX75" fmla="*/ 98551 w 601464"/>
                <a:gd name="connsiteY75" fmla="*/ 77475 h 167575"/>
                <a:gd name="connsiteX76" fmla="*/ 110203 w 601464"/>
                <a:gd name="connsiteY76" fmla="*/ 33301 h 167575"/>
                <a:gd name="connsiteX77" fmla="*/ 110203 w 601464"/>
                <a:gd name="connsiteY77" fmla="*/ 167575 h 167575"/>
                <a:gd name="connsiteX78" fmla="*/ 125436 w 601464"/>
                <a:gd name="connsiteY78" fmla="*/ 167575 h 167575"/>
                <a:gd name="connsiteX79" fmla="*/ 125436 w 601464"/>
                <a:gd name="connsiteY79" fmla="*/ 83797 h 167575"/>
                <a:gd name="connsiteX80" fmla="*/ 140668 w 601464"/>
                <a:gd name="connsiteY80" fmla="*/ 83797 h 167575"/>
                <a:gd name="connsiteX81" fmla="*/ 140668 w 601464"/>
                <a:gd name="connsiteY81" fmla="*/ 167575 h 167575"/>
                <a:gd name="connsiteX82" fmla="*/ 155901 w 601464"/>
                <a:gd name="connsiteY82" fmla="*/ 167575 h 167575"/>
                <a:gd name="connsiteX83" fmla="*/ 155901 w 601464"/>
                <a:gd name="connsiteY83" fmla="*/ 33758 h 167575"/>
                <a:gd name="connsiteX84" fmla="*/ 167477 w 601464"/>
                <a:gd name="connsiteY84" fmla="*/ 77475 h 167575"/>
                <a:gd name="connsiteX85" fmla="*/ 175094 w 601464"/>
                <a:gd name="connsiteY85" fmla="*/ 85091 h 167575"/>
                <a:gd name="connsiteX86" fmla="*/ 182710 w 601464"/>
                <a:gd name="connsiteY86" fmla="*/ 77475 h 167575"/>
                <a:gd name="connsiteX87" fmla="*/ 193982 w 601464"/>
                <a:gd name="connsiteY87" fmla="*/ 33758 h 167575"/>
                <a:gd name="connsiteX88" fmla="*/ 193982 w 601464"/>
                <a:gd name="connsiteY88" fmla="*/ 57749 h 167575"/>
                <a:gd name="connsiteX89" fmla="*/ 180882 w 601464"/>
                <a:gd name="connsiteY89" fmla="*/ 106645 h 167575"/>
                <a:gd name="connsiteX90" fmla="*/ 193982 w 601464"/>
                <a:gd name="connsiteY90" fmla="*/ 106645 h 167575"/>
                <a:gd name="connsiteX91" fmla="*/ 193982 w 601464"/>
                <a:gd name="connsiteY91" fmla="*/ 167575 h 167575"/>
                <a:gd name="connsiteX92" fmla="*/ 209214 w 601464"/>
                <a:gd name="connsiteY92" fmla="*/ 167575 h 167575"/>
                <a:gd name="connsiteX93" fmla="*/ 209214 w 601464"/>
                <a:gd name="connsiteY93" fmla="*/ 106645 h 167575"/>
                <a:gd name="connsiteX94" fmla="*/ 224447 w 601464"/>
                <a:gd name="connsiteY94" fmla="*/ 106645 h 167575"/>
                <a:gd name="connsiteX95" fmla="*/ 224447 w 601464"/>
                <a:gd name="connsiteY95" fmla="*/ 167575 h 167575"/>
                <a:gd name="connsiteX96" fmla="*/ 239679 w 601464"/>
                <a:gd name="connsiteY96" fmla="*/ 167575 h 167575"/>
                <a:gd name="connsiteX97" fmla="*/ 239679 w 601464"/>
                <a:gd name="connsiteY97" fmla="*/ 106645 h 167575"/>
                <a:gd name="connsiteX98" fmla="*/ 252779 w 601464"/>
                <a:gd name="connsiteY98" fmla="*/ 106645 h 167575"/>
                <a:gd name="connsiteX99" fmla="*/ 239679 w 601464"/>
                <a:gd name="connsiteY99" fmla="*/ 57749 h 167575"/>
                <a:gd name="connsiteX100" fmla="*/ 239679 w 601464"/>
                <a:gd name="connsiteY100" fmla="*/ 33301 h 167575"/>
                <a:gd name="connsiteX101" fmla="*/ 251332 w 601464"/>
                <a:gd name="connsiteY101" fmla="*/ 77475 h 167575"/>
                <a:gd name="connsiteX102" fmla="*/ 260571 w 601464"/>
                <a:gd name="connsiteY102" fmla="*/ 83011 h 167575"/>
                <a:gd name="connsiteX103" fmla="*/ 266108 w 601464"/>
                <a:gd name="connsiteY103" fmla="*/ 77475 h 167575"/>
                <a:gd name="connsiteX104" fmla="*/ 277760 w 601464"/>
                <a:gd name="connsiteY104" fmla="*/ 33301 h 167575"/>
                <a:gd name="connsiteX105" fmla="*/ 277760 w 601464"/>
                <a:gd name="connsiteY105" fmla="*/ 167575 h 167575"/>
                <a:gd name="connsiteX106" fmla="*/ 292993 w 601464"/>
                <a:gd name="connsiteY106" fmla="*/ 167575 h 167575"/>
                <a:gd name="connsiteX107" fmla="*/ 292993 w 601464"/>
                <a:gd name="connsiteY107" fmla="*/ 83797 h 167575"/>
                <a:gd name="connsiteX108" fmla="*/ 308225 w 601464"/>
                <a:gd name="connsiteY108" fmla="*/ 83797 h 167575"/>
                <a:gd name="connsiteX109" fmla="*/ 308225 w 601464"/>
                <a:gd name="connsiteY109" fmla="*/ 167575 h 167575"/>
                <a:gd name="connsiteX110" fmla="*/ 323458 w 601464"/>
                <a:gd name="connsiteY110" fmla="*/ 167575 h 167575"/>
                <a:gd name="connsiteX111" fmla="*/ 323458 w 601464"/>
                <a:gd name="connsiteY111" fmla="*/ 33758 h 167575"/>
                <a:gd name="connsiteX112" fmla="*/ 335034 w 601464"/>
                <a:gd name="connsiteY112" fmla="*/ 77475 h 167575"/>
                <a:gd name="connsiteX113" fmla="*/ 342651 w 601464"/>
                <a:gd name="connsiteY113" fmla="*/ 85091 h 167575"/>
                <a:gd name="connsiteX114" fmla="*/ 350267 w 601464"/>
                <a:gd name="connsiteY114" fmla="*/ 77475 h 167575"/>
                <a:gd name="connsiteX115" fmla="*/ 361539 w 601464"/>
                <a:gd name="connsiteY115" fmla="*/ 33758 h 167575"/>
                <a:gd name="connsiteX116" fmla="*/ 361539 w 601464"/>
                <a:gd name="connsiteY116" fmla="*/ 57749 h 167575"/>
                <a:gd name="connsiteX117" fmla="*/ 348439 w 601464"/>
                <a:gd name="connsiteY117" fmla="*/ 106645 h 167575"/>
                <a:gd name="connsiteX118" fmla="*/ 361539 w 601464"/>
                <a:gd name="connsiteY118" fmla="*/ 106645 h 167575"/>
                <a:gd name="connsiteX119" fmla="*/ 361539 w 601464"/>
                <a:gd name="connsiteY119" fmla="*/ 167575 h 167575"/>
                <a:gd name="connsiteX120" fmla="*/ 376771 w 601464"/>
                <a:gd name="connsiteY120" fmla="*/ 167575 h 167575"/>
                <a:gd name="connsiteX121" fmla="*/ 376771 w 601464"/>
                <a:gd name="connsiteY121" fmla="*/ 106645 h 167575"/>
                <a:gd name="connsiteX122" fmla="*/ 392004 w 601464"/>
                <a:gd name="connsiteY122" fmla="*/ 106645 h 167575"/>
                <a:gd name="connsiteX123" fmla="*/ 392004 w 601464"/>
                <a:gd name="connsiteY123" fmla="*/ 167575 h 167575"/>
                <a:gd name="connsiteX124" fmla="*/ 407236 w 601464"/>
                <a:gd name="connsiteY124" fmla="*/ 167575 h 167575"/>
                <a:gd name="connsiteX125" fmla="*/ 407236 w 601464"/>
                <a:gd name="connsiteY125" fmla="*/ 106645 h 167575"/>
                <a:gd name="connsiteX126" fmla="*/ 420336 w 601464"/>
                <a:gd name="connsiteY126" fmla="*/ 106645 h 167575"/>
                <a:gd name="connsiteX127" fmla="*/ 407236 w 601464"/>
                <a:gd name="connsiteY127" fmla="*/ 57749 h 167575"/>
                <a:gd name="connsiteX128" fmla="*/ 407236 w 601464"/>
                <a:gd name="connsiteY128" fmla="*/ 33301 h 167575"/>
                <a:gd name="connsiteX129" fmla="*/ 418889 w 601464"/>
                <a:gd name="connsiteY129" fmla="*/ 77475 h 167575"/>
                <a:gd name="connsiteX130" fmla="*/ 428128 w 601464"/>
                <a:gd name="connsiteY130" fmla="*/ 83011 h 167575"/>
                <a:gd name="connsiteX131" fmla="*/ 433665 w 601464"/>
                <a:gd name="connsiteY131" fmla="*/ 77475 h 167575"/>
                <a:gd name="connsiteX132" fmla="*/ 445317 w 601464"/>
                <a:gd name="connsiteY132" fmla="*/ 33301 h 167575"/>
                <a:gd name="connsiteX133" fmla="*/ 445317 w 601464"/>
                <a:gd name="connsiteY133" fmla="*/ 167575 h 167575"/>
                <a:gd name="connsiteX134" fmla="*/ 460550 w 601464"/>
                <a:gd name="connsiteY134" fmla="*/ 167575 h 167575"/>
                <a:gd name="connsiteX135" fmla="*/ 460550 w 601464"/>
                <a:gd name="connsiteY135" fmla="*/ 83797 h 167575"/>
                <a:gd name="connsiteX136" fmla="*/ 475782 w 601464"/>
                <a:gd name="connsiteY136" fmla="*/ 83797 h 167575"/>
                <a:gd name="connsiteX137" fmla="*/ 475782 w 601464"/>
                <a:gd name="connsiteY137" fmla="*/ 167575 h 167575"/>
                <a:gd name="connsiteX138" fmla="*/ 491015 w 601464"/>
                <a:gd name="connsiteY138" fmla="*/ 167575 h 167575"/>
                <a:gd name="connsiteX139" fmla="*/ 491015 w 601464"/>
                <a:gd name="connsiteY139" fmla="*/ 33758 h 167575"/>
                <a:gd name="connsiteX140" fmla="*/ 502591 w 601464"/>
                <a:gd name="connsiteY140" fmla="*/ 77475 h 167575"/>
                <a:gd name="connsiteX141" fmla="*/ 510208 w 601464"/>
                <a:gd name="connsiteY141" fmla="*/ 85091 h 167575"/>
                <a:gd name="connsiteX142" fmla="*/ 517824 w 601464"/>
                <a:gd name="connsiteY142" fmla="*/ 77475 h 167575"/>
                <a:gd name="connsiteX143" fmla="*/ 529096 w 601464"/>
                <a:gd name="connsiteY143" fmla="*/ 33758 h 167575"/>
                <a:gd name="connsiteX144" fmla="*/ 529096 w 601464"/>
                <a:gd name="connsiteY144" fmla="*/ 57749 h 167575"/>
                <a:gd name="connsiteX145" fmla="*/ 515996 w 601464"/>
                <a:gd name="connsiteY145" fmla="*/ 106645 h 167575"/>
                <a:gd name="connsiteX146" fmla="*/ 529096 w 601464"/>
                <a:gd name="connsiteY146" fmla="*/ 106645 h 167575"/>
                <a:gd name="connsiteX147" fmla="*/ 529096 w 601464"/>
                <a:gd name="connsiteY147" fmla="*/ 167575 h 167575"/>
                <a:gd name="connsiteX148" fmla="*/ 544328 w 601464"/>
                <a:gd name="connsiteY148" fmla="*/ 167575 h 167575"/>
                <a:gd name="connsiteX149" fmla="*/ 544328 w 601464"/>
                <a:gd name="connsiteY149" fmla="*/ 106645 h 167575"/>
                <a:gd name="connsiteX150" fmla="*/ 559561 w 601464"/>
                <a:gd name="connsiteY150" fmla="*/ 106645 h 167575"/>
                <a:gd name="connsiteX151" fmla="*/ 559561 w 601464"/>
                <a:gd name="connsiteY151" fmla="*/ 167575 h 167575"/>
                <a:gd name="connsiteX152" fmla="*/ 574793 w 601464"/>
                <a:gd name="connsiteY152" fmla="*/ 167575 h 167575"/>
                <a:gd name="connsiteX153" fmla="*/ 574793 w 601464"/>
                <a:gd name="connsiteY153" fmla="*/ 106645 h 167575"/>
                <a:gd name="connsiteX154" fmla="*/ 587893 w 601464"/>
                <a:gd name="connsiteY154" fmla="*/ 106645 h 167575"/>
                <a:gd name="connsiteX155" fmla="*/ 574793 w 601464"/>
                <a:gd name="connsiteY155" fmla="*/ 57749 h 167575"/>
                <a:gd name="connsiteX156" fmla="*/ 574793 w 601464"/>
                <a:gd name="connsiteY156" fmla="*/ 33301 h 167575"/>
                <a:gd name="connsiteX157" fmla="*/ 586446 w 601464"/>
                <a:gd name="connsiteY157" fmla="*/ 77475 h 167575"/>
                <a:gd name="connsiteX158" fmla="*/ 594062 w 601464"/>
                <a:gd name="connsiteY158" fmla="*/ 83111 h 167575"/>
                <a:gd name="connsiteX159" fmla="*/ 601462 w 601464"/>
                <a:gd name="connsiteY159" fmla="*/ 75283 h 167575"/>
                <a:gd name="connsiteX160" fmla="*/ 601222 w 601464"/>
                <a:gd name="connsiteY160" fmla="*/ 73591 h 1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1464" h="167575">
                  <a:moveTo>
                    <a:pt x="601222" y="73591"/>
                  </a:moveTo>
                  <a:lnTo>
                    <a:pt x="586522" y="18145"/>
                  </a:lnTo>
                  <a:cubicBezTo>
                    <a:pt x="586071" y="16577"/>
                    <a:pt x="585293" y="15123"/>
                    <a:pt x="584237" y="13880"/>
                  </a:cubicBezTo>
                  <a:cubicBezTo>
                    <a:pt x="579227" y="8658"/>
                    <a:pt x="573037" y="4713"/>
                    <a:pt x="566187" y="2379"/>
                  </a:cubicBezTo>
                  <a:cubicBezTo>
                    <a:pt x="561639" y="669"/>
                    <a:pt x="556801" y="-133"/>
                    <a:pt x="551945" y="18"/>
                  </a:cubicBezTo>
                  <a:cubicBezTo>
                    <a:pt x="547124" y="9"/>
                    <a:pt x="542335" y="807"/>
                    <a:pt x="537779" y="2379"/>
                  </a:cubicBezTo>
                  <a:cubicBezTo>
                    <a:pt x="530874" y="4685"/>
                    <a:pt x="524648" y="8663"/>
                    <a:pt x="519652" y="13956"/>
                  </a:cubicBezTo>
                  <a:cubicBezTo>
                    <a:pt x="518703" y="15245"/>
                    <a:pt x="517981" y="16688"/>
                    <a:pt x="517519" y="18221"/>
                  </a:cubicBezTo>
                  <a:lnTo>
                    <a:pt x="509903" y="46553"/>
                  </a:lnTo>
                  <a:lnTo>
                    <a:pt x="502287" y="18449"/>
                  </a:lnTo>
                  <a:cubicBezTo>
                    <a:pt x="501879" y="16880"/>
                    <a:pt x="501125" y="15423"/>
                    <a:pt x="500078" y="14184"/>
                  </a:cubicBezTo>
                  <a:cubicBezTo>
                    <a:pt x="495035" y="8966"/>
                    <a:pt x="488821" y="5024"/>
                    <a:pt x="481952" y="2684"/>
                  </a:cubicBezTo>
                  <a:cubicBezTo>
                    <a:pt x="477571" y="915"/>
                    <a:pt x="472891" y="10"/>
                    <a:pt x="468166" y="18"/>
                  </a:cubicBezTo>
                  <a:cubicBezTo>
                    <a:pt x="463347" y="22"/>
                    <a:pt x="458561" y="819"/>
                    <a:pt x="454000" y="2379"/>
                  </a:cubicBezTo>
                  <a:cubicBezTo>
                    <a:pt x="447110" y="4668"/>
                    <a:pt x="440904" y="8648"/>
                    <a:pt x="435949" y="13956"/>
                  </a:cubicBezTo>
                  <a:cubicBezTo>
                    <a:pt x="434947" y="15223"/>
                    <a:pt x="434198" y="16671"/>
                    <a:pt x="433741" y="18221"/>
                  </a:cubicBezTo>
                  <a:lnTo>
                    <a:pt x="426277" y="45715"/>
                  </a:lnTo>
                  <a:lnTo>
                    <a:pt x="418661" y="18145"/>
                  </a:lnTo>
                  <a:cubicBezTo>
                    <a:pt x="418210" y="16577"/>
                    <a:pt x="417431" y="15123"/>
                    <a:pt x="416376" y="13880"/>
                  </a:cubicBezTo>
                  <a:cubicBezTo>
                    <a:pt x="411365" y="8658"/>
                    <a:pt x="405175" y="4713"/>
                    <a:pt x="398325" y="2379"/>
                  </a:cubicBezTo>
                  <a:cubicBezTo>
                    <a:pt x="393873" y="707"/>
                    <a:pt x="389142" y="-94"/>
                    <a:pt x="384388" y="18"/>
                  </a:cubicBezTo>
                  <a:cubicBezTo>
                    <a:pt x="379567" y="9"/>
                    <a:pt x="374778" y="807"/>
                    <a:pt x="370221" y="2379"/>
                  </a:cubicBezTo>
                  <a:cubicBezTo>
                    <a:pt x="363317" y="4685"/>
                    <a:pt x="357091" y="8663"/>
                    <a:pt x="352095" y="13956"/>
                  </a:cubicBezTo>
                  <a:cubicBezTo>
                    <a:pt x="351146" y="15245"/>
                    <a:pt x="350424" y="16688"/>
                    <a:pt x="349962" y="18221"/>
                  </a:cubicBezTo>
                  <a:lnTo>
                    <a:pt x="342346" y="46553"/>
                  </a:lnTo>
                  <a:lnTo>
                    <a:pt x="334730" y="18449"/>
                  </a:lnTo>
                  <a:cubicBezTo>
                    <a:pt x="334322" y="16880"/>
                    <a:pt x="333568" y="15423"/>
                    <a:pt x="332521" y="14184"/>
                  </a:cubicBezTo>
                  <a:cubicBezTo>
                    <a:pt x="327478" y="8966"/>
                    <a:pt x="321264" y="5024"/>
                    <a:pt x="314395" y="2684"/>
                  </a:cubicBezTo>
                  <a:cubicBezTo>
                    <a:pt x="310014" y="915"/>
                    <a:pt x="305333" y="10"/>
                    <a:pt x="300609" y="18"/>
                  </a:cubicBezTo>
                  <a:cubicBezTo>
                    <a:pt x="295790" y="22"/>
                    <a:pt x="291004" y="819"/>
                    <a:pt x="286443" y="2379"/>
                  </a:cubicBezTo>
                  <a:cubicBezTo>
                    <a:pt x="279553" y="4668"/>
                    <a:pt x="273347" y="8648"/>
                    <a:pt x="268392" y="13956"/>
                  </a:cubicBezTo>
                  <a:cubicBezTo>
                    <a:pt x="267390" y="15223"/>
                    <a:pt x="266641" y="16671"/>
                    <a:pt x="266184" y="18221"/>
                  </a:cubicBezTo>
                  <a:lnTo>
                    <a:pt x="258720" y="45715"/>
                  </a:lnTo>
                  <a:lnTo>
                    <a:pt x="251104" y="18145"/>
                  </a:lnTo>
                  <a:cubicBezTo>
                    <a:pt x="250653" y="16577"/>
                    <a:pt x="249874" y="15123"/>
                    <a:pt x="248819" y="13880"/>
                  </a:cubicBezTo>
                  <a:cubicBezTo>
                    <a:pt x="243808" y="8658"/>
                    <a:pt x="237618" y="4713"/>
                    <a:pt x="230768" y="2379"/>
                  </a:cubicBezTo>
                  <a:cubicBezTo>
                    <a:pt x="226317" y="707"/>
                    <a:pt x="221585" y="-94"/>
                    <a:pt x="216831" y="18"/>
                  </a:cubicBezTo>
                  <a:cubicBezTo>
                    <a:pt x="212010" y="9"/>
                    <a:pt x="207221" y="807"/>
                    <a:pt x="202664" y="2379"/>
                  </a:cubicBezTo>
                  <a:cubicBezTo>
                    <a:pt x="195761" y="4685"/>
                    <a:pt x="189534" y="8663"/>
                    <a:pt x="184538" y="13956"/>
                  </a:cubicBezTo>
                  <a:cubicBezTo>
                    <a:pt x="183589" y="15245"/>
                    <a:pt x="182868" y="16688"/>
                    <a:pt x="182405" y="18221"/>
                  </a:cubicBezTo>
                  <a:lnTo>
                    <a:pt x="174789" y="46553"/>
                  </a:lnTo>
                  <a:lnTo>
                    <a:pt x="167173" y="18449"/>
                  </a:lnTo>
                  <a:cubicBezTo>
                    <a:pt x="166765" y="16880"/>
                    <a:pt x="166011" y="15423"/>
                    <a:pt x="164964" y="14184"/>
                  </a:cubicBezTo>
                  <a:cubicBezTo>
                    <a:pt x="159921" y="8966"/>
                    <a:pt x="153707" y="5024"/>
                    <a:pt x="146837" y="2684"/>
                  </a:cubicBezTo>
                  <a:cubicBezTo>
                    <a:pt x="142457" y="915"/>
                    <a:pt x="137776" y="10"/>
                    <a:pt x="133052" y="18"/>
                  </a:cubicBezTo>
                  <a:cubicBezTo>
                    <a:pt x="128233" y="22"/>
                    <a:pt x="123446" y="819"/>
                    <a:pt x="118886" y="2379"/>
                  </a:cubicBezTo>
                  <a:cubicBezTo>
                    <a:pt x="111995" y="4668"/>
                    <a:pt x="105790" y="8648"/>
                    <a:pt x="100835" y="13956"/>
                  </a:cubicBezTo>
                  <a:cubicBezTo>
                    <a:pt x="99833" y="15223"/>
                    <a:pt x="99084" y="16671"/>
                    <a:pt x="98627" y="18221"/>
                  </a:cubicBezTo>
                  <a:lnTo>
                    <a:pt x="91163" y="45715"/>
                  </a:lnTo>
                  <a:lnTo>
                    <a:pt x="83547" y="18145"/>
                  </a:lnTo>
                  <a:cubicBezTo>
                    <a:pt x="83096" y="16577"/>
                    <a:pt x="82317" y="15123"/>
                    <a:pt x="81262" y="13880"/>
                  </a:cubicBezTo>
                  <a:cubicBezTo>
                    <a:pt x="76251" y="8658"/>
                    <a:pt x="70061" y="4713"/>
                    <a:pt x="63211" y="2379"/>
                  </a:cubicBezTo>
                  <a:cubicBezTo>
                    <a:pt x="58759" y="707"/>
                    <a:pt x="54028" y="-94"/>
                    <a:pt x="49274" y="18"/>
                  </a:cubicBezTo>
                  <a:cubicBezTo>
                    <a:pt x="44452" y="9"/>
                    <a:pt x="39665" y="807"/>
                    <a:pt x="35107" y="2379"/>
                  </a:cubicBezTo>
                  <a:cubicBezTo>
                    <a:pt x="28204" y="4685"/>
                    <a:pt x="21977" y="8663"/>
                    <a:pt x="16981" y="13956"/>
                  </a:cubicBezTo>
                  <a:cubicBezTo>
                    <a:pt x="16032" y="15245"/>
                    <a:pt x="15310" y="16688"/>
                    <a:pt x="14848" y="18221"/>
                  </a:cubicBezTo>
                  <a:lnTo>
                    <a:pt x="149" y="73591"/>
                  </a:lnTo>
                  <a:cubicBezTo>
                    <a:pt x="-675" y="77716"/>
                    <a:pt x="2002" y="81727"/>
                    <a:pt x="6127" y="82551"/>
                  </a:cubicBezTo>
                  <a:cubicBezTo>
                    <a:pt x="9898" y="83304"/>
                    <a:pt x="13639" y="81126"/>
                    <a:pt x="14848" y="77475"/>
                  </a:cubicBezTo>
                  <a:lnTo>
                    <a:pt x="26425" y="33834"/>
                  </a:lnTo>
                  <a:lnTo>
                    <a:pt x="26425" y="57749"/>
                  </a:lnTo>
                  <a:lnTo>
                    <a:pt x="13325" y="106645"/>
                  </a:lnTo>
                  <a:lnTo>
                    <a:pt x="26425" y="106645"/>
                  </a:lnTo>
                  <a:lnTo>
                    <a:pt x="26425" y="167575"/>
                  </a:lnTo>
                  <a:lnTo>
                    <a:pt x="41657" y="167575"/>
                  </a:lnTo>
                  <a:lnTo>
                    <a:pt x="41657" y="106645"/>
                  </a:lnTo>
                  <a:lnTo>
                    <a:pt x="56890" y="106645"/>
                  </a:lnTo>
                  <a:lnTo>
                    <a:pt x="56890" y="167575"/>
                  </a:lnTo>
                  <a:lnTo>
                    <a:pt x="72122" y="167575"/>
                  </a:lnTo>
                  <a:lnTo>
                    <a:pt x="72122" y="106645"/>
                  </a:lnTo>
                  <a:lnTo>
                    <a:pt x="85222" y="106645"/>
                  </a:lnTo>
                  <a:lnTo>
                    <a:pt x="72122" y="57749"/>
                  </a:lnTo>
                  <a:lnTo>
                    <a:pt x="72122" y="33301"/>
                  </a:lnTo>
                  <a:lnTo>
                    <a:pt x="83775" y="77475"/>
                  </a:lnTo>
                  <a:cubicBezTo>
                    <a:pt x="84798" y="81555"/>
                    <a:pt x="88934" y="84034"/>
                    <a:pt x="93014" y="83011"/>
                  </a:cubicBezTo>
                  <a:cubicBezTo>
                    <a:pt x="95739" y="82328"/>
                    <a:pt x="97867" y="80200"/>
                    <a:pt x="98551" y="77475"/>
                  </a:cubicBezTo>
                  <a:lnTo>
                    <a:pt x="110203" y="33301"/>
                  </a:lnTo>
                  <a:lnTo>
                    <a:pt x="110203" y="167575"/>
                  </a:lnTo>
                  <a:lnTo>
                    <a:pt x="125436" y="167575"/>
                  </a:lnTo>
                  <a:lnTo>
                    <a:pt x="125436" y="83797"/>
                  </a:lnTo>
                  <a:lnTo>
                    <a:pt x="140668" y="83797"/>
                  </a:lnTo>
                  <a:lnTo>
                    <a:pt x="140668" y="167575"/>
                  </a:lnTo>
                  <a:lnTo>
                    <a:pt x="155901" y="167575"/>
                  </a:lnTo>
                  <a:lnTo>
                    <a:pt x="155901" y="33758"/>
                  </a:lnTo>
                  <a:lnTo>
                    <a:pt x="167477" y="77475"/>
                  </a:lnTo>
                  <a:cubicBezTo>
                    <a:pt x="167477" y="81682"/>
                    <a:pt x="170887" y="85091"/>
                    <a:pt x="175094" y="85091"/>
                  </a:cubicBezTo>
                  <a:cubicBezTo>
                    <a:pt x="179300" y="85091"/>
                    <a:pt x="182710" y="81682"/>
                    <a:pt x="182710" y="77475"/>
                  </a:cubicBezTo>
                  <a:lnTo>
                    <a:pt x="193982" y="33758"/>
                  </a:lnTo>
                  <a:lnTo>
                    <a:pt x="193982" y="57749"/>
                  </a:lnTo>
                  <a:lnTo>
                    <a:pt x="180882" y="106645"/>
                  </a:lnTo>
                  <a:lnTo>
                    <a:pt x="193982" y="106645"/>
                  </a:lnTo>
                  <a:lnTo>
                    <a:pt x="193982" y="167575"/>
                  </a:lnTo>
                  <a:lnTo>
                    <a:pt x="209214" y="167575"/>
                  </a:lnTo>
                  <a:lnTo>
                    <a:pt x="209214" y="106645"/>
                  </a:lnTo>
                  <a:lnTo>
                    <a:pt x="224447" y="106645"/>
                  </a:lnTo>
                  <a:lnTo>
                    <a:pt x="224447" y="167575"/>
                  </a:lnTo>
                  <a:lnTo>
                    <a:pt x="239679" y="167575"/>
                  </a:lnTo>
                  <a:lnTo>
                    <a:pt x="239679" y="106645"/>
                  </a:lnTo>
                  <a:lnTo>
                    <a:pt x="252779" y="106645"/>
                  </a:lnTo>
                  <a:lnTo>
                    <a:pt x="239679" y="57749"/>
                  </a:lnTo>
                  <a:lnTo>
                    <a:pt x="239679" y="33301"/>
                  </a:lnTo>
                  <a:lnTo>
                    <a:pt x="251332" y="77475"/>
                  </a:lnTo>
                  <a:cubicBezTo>
                    <a:pt x="252355" y="81555"/>
                    <a:pt x="256491" y="84034"/>
                    <a:pt x="260571" y="83011"/>
                  </a:cubicBezTo>
                  <a:cubicBezTo>
                    <a:pt x="263296" y="82328"/>
                    <a:pt x="265424" y="80200"/>
                    <a:pt x="266108" y="77475"/>
                  </a:cubicBezTo>
                  <a:lnTo>
                    <a:pt x="277760" y="33301"/>
                  </a:lnTo>
                  <a:lnTo>
                    <a:pt x="277760" y="167575"/>
                  </a:lnTo>
                  <a:lnTo>
                    <a:pt x="292993" y="167575"/>
                  </a:lnTo>
                  <a:lnTo>
                    <a:pt x="292993" y="83797"/>
                  </a:lnTo>
                  <a:lnTo>
                    <a:pt x="308225" y="83797"/>
                  </a:lnTo>
                  <a:lnTo>
                    <a:pt x="308225" y="167575"/>
                  </a:lnTo>
                  <a:lnTo>
                    <a:pt x="323458" y="167575"/>
                  </a:lnTo>
                  <a:lnTo>
                    <a:pt x="323458" y="33758"/>
                  </a:lnTo>
                  <a:lnTo>
                    <a:pt x="335034" y="77475"/>
                  </a:lnTo>
                  <a:cubicBezTo>
                    <a:pt x="335034" y="81682"/>
                    <a:pt x="338444" y="85091"/>
                    <a:pt x="342651" y="85091"/>
                  </a:cubicBezTo>
                  <a:cubicBezTo>
                    <a:pt x="346857" y="85091"/>
                    <a:pt x="350267" y="81682"/>
                    <a:pt x="350267" y="77475"/>
                  </a:cubicBezTo>
                  <a:lnTo>
                    <a:pt x="361539" y="33758"/>
                  </a:lnTo>
                  <a:lnTo>
                    <a:pt x="361539" y="57749"/>
                  </a:lnTo>
                  <a:lnTo>
                    <a:pt x="348439" y="106645"/>
                  </a:lnTo>
                  <a:lnTo>
                    <a:pt x="361539" y="106645"/>
                  </a:lnTo>
                  <a:lnTo>
                    <a:pt x="361539" y="167575"/>
                  </a:lnTo>
                  <a:lnTo>
                    <a:pt x="376771" y="167575"/>
                  </a:lnTo>
                  <a:lnTo>
                    <a:pt x="376771" y="106645"/>
                  </a:lnTo>
                  <a:lnTo>
                    <a:pt x="392004" y="106645"/>
                  </a:lnTo>
                  <a:lnTo>
                    <a:pt x="392004" y="167575"/>
                  </a:lnTo>
                  <a:lnTo>
                    <a:pt x="407236" y="167575"/>
                  </a:lnTo>
                  <a:lnTo>
                    <a:pt x="407236" y="106645"/>
                  </a:lnTo>
                  <a:lnTo>
                    <a:pt x="420336" y="106645"/>
                  </a:lnTo>
                  <a:lnTo>
                    <a:pt x="407236" y="57749"/>
                  </a:lnTo>
                  <a:lnTo>
                    <a:pt x="407236" y="33301"/>
                  </a:lnTo>
                  <a:lnTo>
                    <a:pt x="418889" y="77475"/>
                  </a:lnTo>
                  <a:cubicBezTo>
                    <a:pt x="419912" y="81555"/>
                    <a:pt x="424048" y="84034"/>
                    <a:pt x="428128" y="83011"/>
                  </a:cubicBezTo>
                  <a:cubicBezTo>
                    <a:pt x="430853" y="82328"/>
                    <a:pt x="432981" y="80200"/>
                    <a:pt x="433665" y="77475"/>
                  </a:cubicBezTo>
                  <a:lnTo>
                    <a:pt x="445317" y="33301"/>
                  </a:lnTo>
                  <a:lnTo>
                    <a:pt x="445317" y="167575"/>
                  </a:lnTo>
                  <a:lnTo>
                    <a:pt x="460550" y="167575"/>
                  </a:lnTo>
                  <a:lnTo>
                    <a:pt x="460550" y="83797"/>
                  </a:lnTo>
                  <a:lnTo>
                    <a:pt x="475782" y="83797"/>
                  </a:lnTo>
                  <a:lnTo>
                    <a:pt x="475782" y="167575"/>
                  </a:lnTo>
                  <a:lnTo>
                    <a:pt x="491015" y="167575"/>
                  </a:lnTo>
                  <a:lnTo>
                    <a:pt x="491015" y="33758"/>
                  </a:lnTo>
                  <a:lnTo>
                    <a:pt x="502591" y="77475"/>
                  </a:lnTo>
                  <a:cubicBezTo>
                    <a:pt x="502591" y="81682"/>
                    <a:pt x="506001" y="85091"/>
                    <a:pt x="510208" y="85091"/>
                  </a:cubicBezTo>
                  <a:cubicBezTo>
                    <a:pt x="514414" y="85091"/>
                    <a:pt x="517824" y="81682"/>
                    <a:pt x="517824" y="77475"/>
                  </a:cubicBezTo>
                  <a:lnTo>
                    <a:pt x="529096" y="33758"/>
                  </a:lnTo>
                  <a:lnTo>
                    <a:pt x="529096" y="57749"/>
                  </a:lnTo>
                  <a:lnTo>
                    <a:pt x="515996" y="106645"/>
                  </a:lnTo>
                  <a:lnTo>
                    <a:pt x="529096" y="106645"/>
                  </a:lnTo>
                  <a:lnTo>
                    <a:pt x="529096" y="167575"/>
                  </a:lnTo>
                  <a:lnTo>
                    <a:pt x="544328" y="167575"/>
                  </a:lnTo>
                  <a:lnTo>
                    <a:pt x="544328" y="106645"/>
                  </a:lnTo>
                  <a:lnTo>
                    <a:pt x="559561" y="106645"/>
                  </a:lnTo>
                  <a:lnTo>
                    <a:pt x="559561" y="167575"/>
                  </a:lnTo>
                  <a:lnTo>
                    <a:pt x="574793" y="167575"/>
                  </a:lnTo>
                  <a:lnTo>
                    <a:pt x="574793" y="106645"/>
                  </a:lnTo>
                  <a:lnTo>
                    <a:pt x="587893" y="106645"/>
                  </a:lnTo>
                  <a:lnTo>
                    <a:pt x="574793" y="57749"/>
                  </a:lnTo>
                  <a:lnTo>
                    <a:pt x="574793" y="33301"/>
                  </a:lnTo>
                  <a:lnTo>
                    <a:pt x="586446" y="77475"/>
                  </a:lnTo>
                  <a:cubicBezTo>
                    <a:pt x="587366" y="80896"/>
                    <a:pt x="590522" y="83232"/>
                    <a:pt x="594062" y="83111"/>
                  </a:cubicBezTo>
                  <a:cubicBezTo>
                    <a:pt x="598267" y="82993"/>
                    <a:pt x="601580" y="79488"/>
                    <a:pt x="601462" y="75283"/>
                  </a:cubicBezTo>
                  <a:cubicBezTo>
                    <a:pt x="601445" y="74712"/>
                    <a:pt x="601365" y="74145"/>
                    <a:pt x="601222" y="7359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9" name="Freeform: Shape 48">
              <a:extLst>
                <a:ext uri="{FF2B5EF4-FFF2-40B4-BE49-F238E27FC236}">
                  <a16:creationId xmlns:a16="http://schemas.microsoft.com/office/drawing/2014/main" id="{59005153-B909-0229-6F09-4AFE949CE3FF}"/>
                </a:ext>
              </a:extLst>
            </p:cNvPr>
            <p:cNvSpPr/>
            <p:nvPr/>
          </p:nvSpPr>
          <p:spPr>
            <a:xfrm>
              <a:off x="2351074"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0" name="Freeform: Shape 49">
              <a:extLst>
                <a:ext uri="{FF2B5EF4-FFF2-40B4-BE49-F238E27FC236}">
                  <a16:creationId xmlns:a16="http://schemas.microsoft.com/office/drawing/2014/main" id="{AF080914-04FA-D45E-EA08-041BFDB131A4}"/>
                </a:ext>
              </a:extLst>
            </p:cNvPr>
            <p:cNvSpPr/>
            <p:nvPr/>
          </p:nvSpPr>
          <p:spPr>
            <a:xfrm>
              <a:off x="2183517"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1" name="Freeform: Shape 50">
              <a:extLst>
                <a:ext uri="{FF2B5EF4-FFF2-40B4-BE49-F238E27FC236}">
                  <a16:creationId xmlns:a16="http://schemas.microsoft.com/office/drawing/2014/main" id="{46312C82-51C7-C8D5-26DD-A4769B57C468}"/>
                </a:ext>
              </a:extLst>
            </p:cNvPr>
            <p:cNvSpPr/>
            <p:nvPr/>
          </p:nvSpPr>
          <p:spPr>
            <a:xfrm>
              <a:off x="2267296"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2" name="Freeform: Shape 51">
              <a:extLst>
                <a:ext uri="{FF2B5EF4-FFF2-40B4-BE49-F238E27FC236}">
                  <a16:creationId xmlns:a16="http://schemas.microsoft.com/office/drawing/2014/main" id="{31F868CE-CF70-EC7E-F96C-E59AD273558C}"/>
                </a:ext>
              </a:extLst>
            </p:cNvPr>
            <p:cNvSpPr/>
            <p:nvPr/>
          </p:nvSpPr>
          <p:spPr>
            <a:xfrm>
              <a:off x="2015960"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3" name="Freeform: Shape 52">
              <a:extLst>
                <a:ext uri="{FF2B5EF4-FFF2-40B4-BE49-F238E27FC236}">
                  <a16:creationId xmlns:a16="http://schemas.microsoft.com/office/drawing/2014/main" id="{007C8407-5925-0F37-000C-D16EE048F308}"/>
                </a:ext>
              </a:extLst>
            </p:cNvPr>
            <p:cNvSpPr/>
            <p:nvPr/>
          </p:nvSpPr>
          <p:spPr>
            <a:xfrm>
              <a:off x="2099739"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4" name="Freeform: Shape 53">
              <a:extLst>
                <a:ext uri="{FF2B5EF4-FFF2-40B4-BE49-F238E27FC236}">
                  <a16:creationId xmlns:a16="http://schemas.microsoft.com/office/drawing/2014/main" id="{90D4BB44-917E-8D44-022D-28F05274F530}"/>
                </a:ext>
              </a:extLst>
            </p:cNvPr>
            <p:cNvSpPr/>
            <p:nvPr/>
          </p:nvSpPr>
          <p:spPr>
            <a:xfrm>
              <a:off x="1985549" y="2898411"/>
              <a:ext cx="434023" cy="167573"/>
            </a:xfrm>
            <a:custGeom>
              <a:avLst/>
              <a:gdLst>
                <a:gd name="connsiteX0" fmla="*/ 433690 w 434023"/>
                <a:gd name="connsiteY0" fmla="*/ 73590 h 167573"/>
                <a:gd name="connsiteX1" fmla="*/ 418991 w 434023"/>
                <a:gd name="connsiteY1" fmla="*/ 18143 h 167573"/>
                <a:gd name="connsiteX2" fmla="*/ 416783 w 434023"/>
                <a:gd name="connsiteY2" fmla="*/ 13878 h 167573"/>
                <a:gd name="connsiteX3" fmla="*/ 398656 w 434023"/>
                <a:gd name="connsiteY3" fmla="*/ 2378 h 167573"/>
                <a:gd name="connsiteX4" fmla="*/ 384566 w 434023"/>
                <a:gd name="connsiteY4" fmla="*/ 17 h 167573"/>
                <a:gd name="connsiteX5" fmla="*/ 370400 w 434023"/>
                <a:gd name="connsiteY5" fmla="*/ 2378 h 167573"/>
                <a:gd name="connsiteX6" fmla="*/ 352349 w 434023"/>
                <a:gd name="connsiteY6" fmla="*/ 13954 h 167573"/>
                <a:gd name="connsiteX7" fmla="*/ 350141 w 434023"/>
                <a:gd name="connsiteY7" fmla="*/ 18220 h 167573"/>
                <a:gd name="connsiteX8" fmla="*/ 342677 w 434023"/>
                <a:gd name="connsiteY8" fmla="*/ 45714 h 167573"/>
                <a:gd name="connsiteX9" fmla="*/ 335060 w 434023"/>
                <a:gd name="connsiteY9" fmla="*/ 18143 h 167573"/>
                <a:gd name="connsiteX10" fmla="*/ 332775 w 434023"/>
                <a:gd name="connsiteY10" fmla="*/ 13878 h 167573"/>
                <a:gd name="connsiteX11" fmla="*/ 314725 w 434023"/>
                <a:gd name="connsiteY11" fmla="*/ 2378 h 167573"/>
                <a:gd name="connsiteX12" fmla="*/ 300787 w 434023"/>
                <a:gd name="connsiteY12" fmla="*/ 17 h 167573"/>
                <a:gd name="connsiteX13" fmla="*/ 286621 w 434023"/>
                <a:gd name="connsiteY13" fmla="*/ 2378 h 167573"/>
                <a:gd name="connsiteX14" fmla="*/ 268494 w 434023"/>
                <a:gd name="connsiteY14" fmla="*/ 13954 h 167573"/>
                <a:gd name="connsiteX15" fmla="*/ 266362 w 434023"/>
                <a:gd name="connsiteY15" fmla="*/ 18220 h 167573"/>
                <a:gd name="connsiteX16" fmla="*/ 258746 w 434023"/>
                <a:gd name="connsiteY16" fmla="*/ 46552 h 167573"/>
                <a:gd name="connsiteX17" fmla="*/ 251129 w 434023"/>
                <a:gd name="connsiteY17" fmla="*/ 18448 h 167573"/>
                <a:gd name="connsiteX18" fmla="*/ 248921 w 434023"/>
                <a:gd name="connsiteY18" fmla="*/ 14183 h 167573"/>
                <a:gd name="connsiteX19" fmla="*/ 230794 w 434023"/>
                <a:gd name="connsiteY19" fmla="*/ 2682 h 167573"/>
                <a:gd name="connsiteX20" fmla="*/ 217009 w 434023"/>
                <a:gd name="connsiteY20" fmla="*/ 17 h 167573"/>
                <a:gd name="connsiteX21" fmla="*/ 202843 w 434023"/>
                <a:gd name="connsiteY21" fmla="*/ 2378 h 167573"/>
                <a:gd name="connsiteX22" fmla="*/ 184792 w 434023"/>
                <a:gd name="connsiteY22" fmla="*/ 13954 h 167573"/>
                <a:gd name="connsiteX23" fmla="*/ 182583 w 434023"/>
                <a:gd name="connsiteY23" fmla="*/ 18220 h 167573"/>
                <a:gd name="connsiteX24" fmla="*/ 175120 w 434023"/>
                <a:gd name="connsiteY24" fmla="*/ 45714 h 167573"/>
                <a:gd name="connsiteX25" fmla="*/ 167503 w 434023"/>
                <a:gd name="connsiteY25" fmla="*/ 18143 h 167573"/>
                <a:gd name="connsiteX26" fmla="*/ 165218 w 434023"/>
                <a:gd name="connsiteY26" fmla="*/ 13878 h 167573"/>
                <a:gd name="connsiteX27" fmla="*/ 147168 w 434023"/>
                <a:gd name="connsiteY27" fmla="*/ 2378 h 167573"/>
                <a:gd name="connsiteX28" fmla="*/ 133230 w 434023"/>
                <a:gd name="connsiteY28" fmla="*/ 17 h 167573"/>
                <a:gd name="connsiteX29" fmla="*/ 119064 w 434023"/>
                <a:gd name="connsiteY29" fmla="*/ 2378 h 167573"/>
                <a:gd name="connsiteX30" fmla="*/ 100937 w 434023"/>
                <a:gd name="connsiteY30" fmla="*/ 13954 h 167573"/>
                <a:gd name="connsiteX31" fmla="*/ 98805 w 434023"/>
                <a:gd name="connsiteY31" fmla="*/ 18220 h 167573"/>
                <a:gd name="connsiteX32" fmla="*/ 91189 w 434023"/>
                <a:gd name="connsiteY32" fmla="*/ 46552 h 167573"/>
                <a:gd name="connsiteX33" fmla="*/ 83572 w 434023"/>
                <a:gd name="connsiteY33" fmla="*/ 18448 h 167573"/>
                <a:gd name="connsiteX34" fmla="*/ 81364 w 434023"/>
                <a:gd name="connsiteY34" fmla="*/ 14183 h 167573"/>
                <a:gd name="connsiteX35" fmla="*/ 63237 w 434023"/>
                <a:gd name="connsiteY35" fmla="*/ 2682 h 167573"/>
                <a:gd name="connsiteX36" fmla="*/ 49452 w 434023"/>
                <a:gd name="connsiteY36" fmla="*/ 17 h 167573"/>
                <a:gd name="connsiteX37" fmla="*/ 35286 w 434023"/>
                <a:gd name="connsiteY37" fmla="*/ 2378 h 167573"/>
                <a:gd name="connsiteX38" fmla="*/ 17235 w 434023"/>
                <a:gd name="connsiteY38" fmla="*/ 13954 h 167573"/>
                <a:gd name="connsiteX39" fmla="*/ 15026 w 434023"/>
                <a:gd name="connsiteY39" fmla="*/ 18220 h 167573"/>
                <a:gd name="connsiteX40" fmla="*/ 251 w 434023"/>
                <a:gd name="connsiteY40" fmla="*/ 73894 h 167573"/>
                <a:gd name="connsiteX41" fmla="*/ 5658 w 434023"/>
                <a:gd name="connsiteY41" fmla="*/ 83186 h 167573"/>
                <a:gd name="connsiteX42" fmla="*/ 7639 w 434023"/>
                <a:gd name="connsiteY42" fmla="*/ 83186 h 167573"/>
                <a:gd name="connsiteX43" fmla="*/ 15255 w 434023"/>
                <a:gd name="connsiteY43" fmla="*/ 77550 h 167573"/>
                <a:gd name="connsiteX44" fmla="*/ 26603 w 434023"/>
                <a:gd name="connsiteY44" fmla="*/ 33300 h 167573"/>
                <a:gd name="connsiteX45" fmla="*/ 26603 w 434023"/>
                <a:gd name="connsiteY45" fmla="*/ 167574 h 167573"/>
                <a:gd name="connsiteX46" fmla="*/ 41836 w 434023"/>
                <a:gd name="connsiteY46" fmla="*/ 167574 h 167573"/>
                <a:gd name="connsiteX47" fmla="*/ 41836 w 434023"/>
                <a:gd name="connsiteY47" fmla="*/ 83795 h 167573"/>
                <a:gd name="connsiteX48" fmla="*/ 57068 w 434023"/>
                <a:gd name="connsiteY48" fmla="*/ 83795 h 167573"/>
                <a:gd name="connsiteX49" fmla="*/ 57068 w 434023"/>
                <a:gd name="connsiteY49" fmla="*/ 167574 h 167573"/>
                <a:gd name="connsiteX50" fmla="*/ 72300 w 434023"/>
                <a:gd name="connsiteY50" fmla="*/ 167574 h 167573"/>
                <a:gd name="connsiteX51" fmla="*/ 72300 w 434023"/>
                <a:gd name="connsiteY51" fmla="*/ 33757 h 167573"/>
                <a:gd name="connsiteX52" fmla="*/ 83877 w 434023"/>
                <a:gd name="connsiteY52" fmla="*/ 77474 h 167573"/>
                <a:gd name="connsiteX53" fmla="*/ 91493 w 434023"/>
                <a:gd name="connsiteY53" fmla="*/ 85090 h 167573"/>
                <a:gd name="connsiteX54" fmla="*/ 99110 w 434023"/>
                <a:gd name="connsiteY54" fmla="*/ 77474 h 167573"/>
                <a:gd name="connsiteX55" fmla="*/ 110382 w 434023"/>
                <a:gd name="connsiteY55" fmla="*/ 33757 h 167573"/>
                <a:gd name="connsiteX56" fmla="*/ 110382 w 434023"/>
                <a:gd name="connsiteY56" fmla="*/ 57748 h 167573"/>
                <a:gd name="connsiteX57" fmla="*/ 97282 w 434023"/>
                <a:gd name="connsiteY57" fmla="*/ 106644 h 167573"/>
                <a:gd name="connsiteX58" fmla="*/ 110382 w 434023"/>
                <a:gd name="connsiteY58" fmla="*/ 106644 h 167573"/>
                <a:gd name="connsiteX59" fmla="*/ 110382 w 434023"/>
                <a:gd name="connsiteY59" fmla="*/ 167574 h 167573"/>
                <a:gd name="connsiteX60" fmla="*/ 125614 w 434023"/>
                <a:gd name="connsiteY60" fmla="*/ 167574 h 167573"/>
                <a:gd name="connsiteX61" fmla="*/ 125614 w 434023"/>
                <a:gd name="connsiteY61" fmla="*/ 106644 h 167573"/>
                <a:gd name="connsiteX62" fmla="*/ 140846 w 434023"/>
                <a:gd name="connsiteY62" fmla="*/ 106644 h 167573"/>
                <a:gd name="connsiteX63" fmla="*/ 140846 w 434023"/>
                <a:gd name="connsiteY63" fmla="*/ 167574 h 167573"/>
                <a:gd name="connsiteX64" fmla="*/ 156079 w 434023"/>
                <a:gd name="connsiteY64" fmla="*/ 167574 h 167573"/>
                <a:gd name="connsiteX65" fmla="*/ 156079 w 434023"/>
                <a:gd name="connsiteY65" fmla="*/ 106644 h 167573"/>
                <a:gd name="connsiteX66" fmla="*/ 169179 w 434023"/>
                <a:gd name="connsiteY66" fmla="*/ 106644 h 167573"/>
                <a:gd name="connsiteX67" fmla="*/ 156079 w 434023"/>
                <a:gd name="connsiteY67" fmla="*/ 57748 h 167573"/>
                <a:gd name="connsiteX68" fmla="*/ 156079 w 434023"/>
                <a:gd name="connsiteY68" fmla="*/ 33300 h 167573"/>
                <a:gd name="connsiteX69" fmla="*/ 167732 w 434023"/>
                <a:gd name="connsiteY69" fmla="*/ 77474 h 167573"/>
                <a:gd name="connsiteX70" fmla="*/ 176971 w 434023"/>
                <a:gd name="connsiteY70" fmla="*/ 83010 h 167573"/>
                <a:gd name="connsiteX71" fmla="*/ 182507 w 434023"/>
                <a:gd name="connsiteY71" fmla="*/ 77474 h 167573"/>
                <a:gd name="connsiteX72" fmla="*/ 194160 w 434023"/>
                <a:gd name="connsiteY72" fmla="*/ 33300 h 167573"/>
                <a:gd name="connsiteX73" fmla="*/ 194160 w 434023"/>
                <a:gd name="connsiteY73" fmla="*/ 167574 h 167573"/>
                <a:gd name="connsiteX74" fmla="*/ 209393 w 434023"/>
                <a:gd name="connsiteY74" fmla="*/ 167574 h 167573"/>
                <a:gd name="connsiteX75" fmla="*/ 209393 w 434023"/>
                <a:gd name="connsiteY75" fmla="*/ 83795 h 167573"/>
                <a:gd name="connsiteX76" fmla="*/ 224625 w 434023"/>
                <a:gd name="connsiteY76" fmla="*/ 83795 h 167573"/>
                <a:gd name="connsiteX77" fmla="*/ 224625 w 434023"/>
                <a:gd name="connsiteY77" fmla="*/ 167574 h 167573"/>
                <a:gd name="connsiteX78" fmla="*/ 239857 w 434023"/>
                <a:gd name="connsiteY78" fmla="*/ 167574 h 167573"/>
                <a:gd name="connsiteX79" fmla="*/ 239857 w 434023"/>
                <a:gd name="connsiteY79" fmla="*/ 33757 h 167573"/>
                <a:gd name="connsiteX80" fmla="*/ 251434 w 434023"/>
                <a:gd name="connsiteY80" fmla="*/ 77474 h 167573"/>
                <a:gd name="connsiteX81" fmla="*/ 259050 w 434023"/>
                <a:gd name="connsiteY81" fmla="*/ 85090 h 167573"/>
                <a:gd name="connsiteX82" fmla="*/ 266667 w 434023"/>
                <a:gd name="connsiteY82" fmla="*/ 77474 h 167573"/>
                <a:gd name="connsiteX83" fmla="*/ 277939 w 434023"/>
                <a:gd name="connsiteY83" fmla="*/ 33757 h 167573"/>
                <a:gd name="connsiteX84" fmla="*/ 277939 w 434023"/>
                <a:gd name="connsiteY84" fmla="*/ 57748 h 167573"/>
                <a:gd name="connsiteX85" fmla="*/ 264839 w 434023"/>
                <a:gd name="connsiteY85" fmla="*/ 106644 h 167573"/>
                <a:gd name="connsiteX86" fmla="*/ 277939 w 434023"/>
                <a:gd name="connsiteY86" fmla="*/ 106644 h 167573"/>
                <a:gd name="connsiteX87" fmla="*/ 277939 w 434023"/>
                <a:gd name="connsiteY87" fmla="*/ 167574 h 167573"/>
                <a:gd name="connsiteX88" fmla="*/ 293171 w 434023"/>
                <a:gd name="connsiteY88" fmla="*/ 167574 h 167573"/>
                <a:gd name="connsiteX89" fmla="*/ 293171 w 434023"/>
                <a:gd name="connsiteY89" fmla="*/ 106644 h 167573"/>
                <a:gd name="connsiteX90" fmla="*/ 308404 w 434023"/>
                <a:gd name="connsiteY90" fmla="*/ 106644 h 167573"/>
                <a:gd name="connsiteX91" fmla="*/ 308404 w 434023"/>
                <a:gd name="connsiteY91" fmla="*/ 167574 h 167573"/>
                <a:gd name="connsiteX92" fmla="*/ 323636 w 434023"/>
                <a:gd name="connsiteY92" fmla="*/ 167574 h 167573"/>
                <a:gd name="connsiteX93" fmla="*/ 323636 w 434023"/>
                <a:gd name="connsiteY93" fmla="*/ 106644 h 167573"/>
                <a:gd name="connsiteX94" fmla="*/ 336736 w 434023"/>
                <a:gd name="connsiteY94" fmla="*/ 106644 h 167573"/>
                <a:gd name="connsiteX95" fmla="*/ 323636 w 434023"/>
                <a:gd name="connsiteY95" fmla="*/ 57748 h 167573"/>
                <a:gd name="connsiteX96" fmla="*/ 323636 w 434023"/>
                <a:gd name="connsiteY96" fmla="*/ 33300 h 167573"/>
                <a:gd name="connsiteX97" fmla="*/ 335289 w 434023"/>
                <a:gd name="connsiteY97" fmla="*/ 77474 h 167573"/>
                <a:gd name="connsiteX98" fmla="*/ 344528 w 434023"/>
                <a:gd name="connsiteY98" fmla="*/ 83010 h 167573"/>
                <a:gd name="connsiteX99" fmla="*/ 350064 w 434023"/>
                <a:gd name="connsiteY99" fmla="*/ 77474 h 167573"/>
                <a:gd name="connsiteX100" fmla="*/ 361717 w 434023"/>
                <a:gd name="connsiteY100" fmla="*/ 33300 h 167573"/>
                <a:gd name="connsiteX101" fmla="*/ 361717 w 434023"/>
                <a:gd name="connsiteY101" fmla="*/ 167574 h 167573"/>
                <a:gd name="connsiteX102" fmla="*/ 376950 w 434023"/>
                <a:gd name="connsiteY102" fmla="*/ 167574 h 167573"/>
                <a:gd name="connsiteX103" fmla="*/ 376950 w 434023"/>
                <a:gd name="connsiteY103" fmla="*/ 83795 h 167573"/>
                <a:gd name="connsiteX104" fmla="*/ 392182 w 434023"/>
                <a:gd name="connsiteY104" fmla="*/ 83795 h 167573"/>
                <a:gd name="connsiteX105" fmla="*/ 392182 w 434023"/>
                <a:gd name="connsiteY105" fmla="*/ 167574 h 167573"/>
                <a:gd name="connsiteX106" fmla="*/ 407415 w 434023"/>
                <a:gd name="connsiteY106" fmla="*/ 167574 h 167573"/>
                <a:gd name="connsiteX107" fmla="*/ 407415 w 434023"/>
                <a:gd name="connsiteY107" fmla="*/ 33757 h 167573"/>
                <a:gd name="connsiteX108" fmla="*/ 418991 w 434023"/>
                <a:gd name="connsiteY108" fmla="*/ 77474 h 167573"/>
                <a:gd name="connsiteX109" fmla="*/ 426607 w 434023"/>
                <a:gd name="connsiteY109" fmla="*/ 83110 h 167573"/>
                <a:gd name="connsiteX110" fmla="*/ 428588 w 434023"/>
                <a:gd name="connsiteY110" fmla="*/ 83110 h 167573"/>
                <a:gd name="connsiteX111" fmla="*/ 433703 w 434023"/>
                <a:gd name="connsiteY111" fmla="*/ 73631 h 167573"/>
                <a:gd name="connsiteX112" fmla="*/ 433690 w 434023"/>
                <a:gd name="connsiteY112" fmla="*/ 73590 h 16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34023" h="167573">
                  <a:moveTo>
                    <a:pt x="433690" y="73590"/>
                  </a:moveTo>
                  <a:lnTo>
                    <a:pt x="418991" y="18143"/>
                  </a:lnTo>
                  <a:cubicBezTo>
                    <a:pt x="418584" y="16574"/>
                    <a:pt x="417829" y="15117"/>
                    <a:pt x="416783" y="13878"/>
                  </a:cubicBezTo>
                  <a:cubicBezTo>
                    <a:pt x="411739" y="8660"/>
                    <a:pt x="405526" y="4717"/>
                    <a:pt x="398656" y="2378"/>
                  </a:cubicBezTo>
                  <a:cubicBezTo>
                    <a:pt x="394160" y="674"/>
                    <a:pt x="389372" y="-129"/>
                    <a:pt x="384566" y="17"/>
                  </a:cubicBezTo>
                  <a:cubicBezTo>
                    <a:pt x="379746" y="21"/>
                    <a:pt x="374960" y="818"/>
                    <a:pt x="370400" y="2378"/>
                  </a:cubicBezTo>
                  <a:cubicBezTo>
                    <a:pt x="363509" y="4666"/>
                    <a:pt x="357304" y="8647"/>
                    <a:pt x="352349" y="13954"/>
                  </a:cubicBezTo>
                  <a:cubicBezTo>
                    <a:pt x="351347" y="15222"/>
                    <a:pt x="350597" y="16670"/>
                    <a:pt x="350141" y="18220"/>
                  </a:cubicBezTo>
                  <a:lnTo>
                    <a:pt x="342677" y="45714"/>
                  </a:lnTo>
                  <a:lnTo>
                    <a:pt x="335060" y="18143"/>
                  </a:lnTo>
                  <a:cubicBezTo>
                    <a:pt x="334609" y="16576"/>
                    <a:pt x="333831" y="15122"/>
                    <a:pt x="332775" y="13878"/>
                  </a:cubicBezTo>
                  <a:cubicBezTo>
                    <a:pt x="327765" y="8656"/>
                    <a:pt x="321575" y="4712"/>
                    <a:pt x="314725" y="2378"/>
                  </a:cubicBezTo>
                  <a:cubicBezTo>
                    <a:pt x="310273" y="706"/>
                    <a:pt x="305541" y="-95"/>
                    <a:pt x="300787" y="17"/>
                  </a:cubicBezTo>
                  <a:cubicBezTo>
                    <a:pt x="295966" y="8"/>
                    <a:pt x="291178" y="806"/>
                    <a:pt x="286621" y="2378"/>
                  </a:cubicBezTo>
                  <a:cubicBezTo>
                    <a:pt x="279717" y="4684"/>
                    <a:pt x="273491" y="8661"/>
                    <a:pt x="268494" y="13954"/>
                  </a:cubicBezTo>
                  <a:cubicBezTo>
                    <a:pt x="267546" y="15244"/>
                    <a:pt x="266824" y="16686"/>
                    <a:pt x="266362" y="18220"/>
                  </a:cubicBezTo>
                  <a:lnTo>
                    <a:pt x="258746" y="46552"/>
                  </a:lnTo>
                  <a:lnTo>
                    <a:pt x="251129" y="18448"/>
                  </a:lnTo>
                  <a:cubicBezTo>
                    <a:pt x="250722" y="16879"/>
                    <a:pt x="249967" y="15421"/>
                    <a:pt x="248921" y="14183"/>
                  </a:cubicBezTo>
                  <a:cubicBezTo>
                    <a:pt x="243877" y="8964"/>
                    <a:pt x="237664" y="5022"/>
                    <a:pt x="230794" y="2682"/>
                  </a:cubicBezTo>
                  <a:cubicBezTo>
                    <a:pt x="226414" y="913"/>
                    <a:pt x="221733" y="8"/>
                    <a:pt x="217009" y="17"/>
                  </a:cubicBezTo>
                  <a:cubicBezTo>
                    <a:pt x="212189" y="21"/>
                    <a:pt x="207403" y="818"/>
                    <a:pt x="202843" y="2378"/>
                  </a:cubicBezTo>
                  <a:cubicBezTo>
                    <a:pt x="195952" y="4666"/>
                    <a:pt x="189747" y="8647"/>
                    <a:pt x="184792" y="13954"/>
                  </a:cubicBezTo>
                  <a:cubicBezTo>
                    <a:pt x="183790" y="15222"/>
                    <a:pt x="183040" y="16670"/>
                    <a:pt x="182583" y="18220"/>
                  </a:cubicBezTo>
                  <a:lnTo>
                    <a:pt x="175120" y="45714"/>
                  </a:lnTo>
                  <a:lnTo>
                    <a:pt x="167503" y="18143"/>
                  </a:lnTo>
                  <a:cubicBezTo>
                    <a:pt x="167052" y="16576"/>
                    <a:pt x="166274" y="15122"/>
                    <a:pt x="165218" y="13878"/>
                  </a:cubicBezTo>
                  <a:cubicBezTo>
                    <a:pt x="160208" y="8656"/>
                    <a:pt x="154018" y="4712"/>
                    <a:pt x="147168" y="2378"/>
                  </a:cubicBezTo>
                  <a:cubicBezTo>
                    <a:pt x="142716" y="706"/>
                    <a:pt x="137984" y="-95"/>
                    <a:pt x="133230" y="17"/>
                  </a:cubicBezTo>
                  <a:cubicBezTo>
                    <a:pt x="128409" y="8"/>
                    <a:pt x="123621" y="806"/>
                    <a:pt x="119064" y="2378"/>
                  </a:cubicBezTo>
                  <a:cubicBezTo>
                    <a:pt x="112161" y="4684"/>
                    <a:pt x="105934" y="8661"/>
                    <a:pt x="100937" y="13954"/>
                  </a:cubicBezTo>
                  <a:cubicBezTo>
                    <a:pt x="99988" y="15244"/>
                    <a:pt x="99267" y="16686"/>
                    <a:pt x="98805" y="18220"/>
                  </a:cubicBezTo>
                  <a:lnTo>
                    <a:pt x="91189" y="46552"/>
                  </a:lnTo>
                  <a:lnTo>
                    <a:pt x="83572" y="18448"/>
                  </a:lnTo>
                  <a:cubicBezTo>
                    <a:pt x="83165" y="16879"/>
                    <a:pt x="82410" y="15421"/>
                    <a:pt x="81364" y="14183"/>
                  </a:cubicBezTo>
                  <a:cubicBezTo>
                    <a:pt x="76320" y="8964"/>
                    <a:pt x="70107" y="5022"/>
                    <a:pt x="63237" y="2682"/>
                  </a:cubicBezTo>
                  <a:cubicBezTo>
                    <a:pt x="58857" y="913"/>
                    <a:pt x="54176" y="8"/>
                    <a:pt x="49452" y="17"/>
                  </a:cubicBezTo>
                  <a:cubicBezTo>
                    <a:pt x="44632" y="21"/>
                    <a:pt x="39846" y="818"/>
                    <a:pt x="35286" y="2378"/>
                  </a:cubicBezTo>
                  <a:cubicBezTo>
                    <a:pt x="28395" y="4666"/>
                    <a:pt x="22189" y="8647"/>
                    <a:pt x="17235" y="13954"/>
                  </a:cubicBezTo>
                  <a:cubicBezTo>
                    <a:pt x="16233" y="15222"/>
                    <a:pt x="15483" y="16670"/>
                    <a:pt x="15026" y="18220"/>
                  </a:cubicBezTo>
                  <a:lnTo>
                    <a:pt x="251" y="73894"/>
                  </a:lnTo>
                  <a:cubicBezTo>
                    <a:pt x="-813" y="77952"/>
                    <a:pt x="1604" y="82107"/>
                    <a:pt x="5658" y="83186"/>
                  </a:cubicBezTo>
                  <a:lnTo>
                    <a:pt x="7639" y="83186"/>
                  </a:lnTo>
                  <a:cubicBezTo>
                    <a:pt x="11179" y="83307"/>
                    <a:pt x="14336" y="80971"/>
                    <a:pt x="15255" y="77550"/>
                  </a:cubicBezTo>
                  <a:lnTo>
                    <a:pt x="26603" y="33300"/>
                  </a:lnTo>
                  <a:lnTo>
                    <a:pt x="26603" y="167574"/>
                  </a:lnTo>
                  <a:lnTo>
                    <a:pt x="41836" y="167574"/>
                  </a:lnTo>
                  <a:lnTo>
                    <a:pt x="41836" y="83795"/>
                  </a:lnTo>
                  <a:lnTo>
                    <a:pt x="57068" y="83795"/>
                  </a:lnTo>
                  <a:lnTo>
                    <a:pt x="57068" y="167574"/>
                  </a:lnTo>
                  <a:lnTo>
                    <a:pt x="72300" y="167574"/>
                  </a:lnTo>
                  <a:lnTo>
                    <a:pt x="72300" y="33757"/>
                  </a:lnTo>
                  <a:lnTo>
                    <a:pt x="83877" y="77474"/>
                  </a:lnTo>
                  <a:cubicBezTo>
                    <a:pt x="83877" y="81680"/>
                    <a:pt x="87287" y="85090"/>
                    <a:pt x="91493" y="85090"/>
                  </a:cubicBezTo>
                  <a:cubicBezTo>
                    <a:pt x="95700" y="85090"/>
                    <a:pt x="99110" y="81680"/>
                    <a:pt x="99110" y="77474"/>
                  </a:cubicBezTo>
                  <a:lnTo>
                    <a:pt x="110382" y="33757"/>
                  </a:lnTo>
                  <a:lnTo>
                    <a:pt x="110382" y="57748"/>
                  </a:lnTo>
                  <a:lnTo>
                    <a:pt x="97282" y="106644"/>
                  </a:lnTo>
                  <a:lnTo>
                    <a:pt x="110382" y="106644"/>
                  </a:lnTo>
                  <a:lnTo>
                    <a:pt x="110382" y="167574"/>
                  </a:lnTo>
                  <a:lnTo>
                    <a:pt x="125614" y="167574"/>
                  </a:lnTo>
                  <a:lnTo>
                    <a:pt x="125614" y="106644"/>
                  </a:lnTo>
                  <a:lnTo>
                    <a:pt x="140846" y="106644"/>
                  </a:lnTo>
                  <a:lnTo>
                    <a:pt x="140846" y="167574"/>
                  </a:lnTo>
                  <a:lnTo>
                    <a:pt x="156079" y="167574"/>
                  </a:lnTo>
                  <a:lnTo>
                    <a:pt x="156079" y="106644"/>
                  </a:lnTo>
                  <a:lnTo>
                    <a:pt x="169179" y="106644"/>
                  </a:lnTo>
                  <a:lnTo>
                    <a:pt x="156079" y="57748"/>
                  </a:lnTo>
                  <a:lnTo>
                    <a:pt x="156079" y="33300"/>
                  </a:lnTo>
                  <a:lnTo>
                    <a:pt x="167732" y="77474"/>
                  </a:lnTo>
                  <a:cubicBezTo>
                    <a:pt x="168755" y="81554"/>
                    <a:pt x="172891" y="84033"/>
                    <a:pt x="176971" y="83010"/>
                  </a:cubicBezTo>
                  <a:cubicBezTo>
                    <a:pt x="179696" y="82327"/>
                    <a:pt x="181824" y="80199"/>
                    <a:pt x="182507" y="77474"/>
                  </a:cubicBezTo>
                  <a:lnTo>
                    <a:pt x="194160" y="33300"/>
                  </a:lnTo>
                  <a:lnTo>
                    <a:pt x="194160" y="167574"/>
                  </a:lnTo>
                  <a:lnTo>
                    <a:pt x="209393" y="167574"/>
                  </a:lnTo>
                  <a:lnTo>
                    <a:pt x="209393" y="83795"/>
                  </a:lnTo>
                  <a:lnTo>
                    <a:pt x="224625" y="83795"/>
                  </a:lnTo>
                  <a:lnTo>
                    <a:pt x="224625" y="167574"/>
                  </a:lnTo>
                  <a:lnTo>
                    <a:pt x="239857" y="167574"/>
                  </a:lnTo>
                  <a:lnTo>
                    <a:pt x="239857" y="33757"/>
                  </a:lnTo>
                  <a:lnTo>
                    <a:pt x="251434" y="77474"/>
                  </a:lnTo>
                  <a:cubicBezTo>
                    <a:pt x="251434" y="81680"/>
                    <a:pt x="254844" y="85090"/>
                    <a:pt x="259050" y="85090"/>
                  </a:cubicBezTo>
                  <a:cubicBezTo>
                    <a:pt x="263257" y="85090"/>
                    <a:pt x="266667" y="81680"/>
                    <a:pt x="266667" y="77474"/>
                  </a:cubicBezTo>
                  <a:lnTo>
                    <a:pt x="277939" y="33757"/>
                  </a:lnTo>
                  <a:lnTo>
                    <a:pt x="277939" y="57748"/>
                  </a:lnTo>
                  <a:lnTo>
                    <a:pt x="264839" y="106644"/>
                  </a:lnTo>
                  <a:lnTo>
                    <a:pt x="277939" y="106644"/>
                  </a:lnTo>
                  <a:lnTo>
                    <a:pt x="277939" y="167574"/>
                  </a:lnTo>
                  <a:lnTo>
                    <a:pt x="293171" y="167574"/>
                  </a:lnTo>
                  <a:lnTo>
                    <a:pt x="293171" y="106644"/>
                  </a:lnTo>
                  <a:lnTo>
                    <a:pt x="308404" y="106644"/>
                  </a:lnTo>
                  <a:lnTo>
                    <a:pt x="308404" y="167574"/>
                  </a:lnTo>
                  <a:lnTo>
                    <a:pt x="323636" y="167574"/>
                  </a:lnTo>
                  <a:lnTo>
                    <a:pt x="323636" y="106644"/>
                  </a:lnTo>
                  <a:lnTo>
                    <a:pt x="336736" y="106644"/>
                  </a:lnTo>
                  <a:lnTo>
                    <a:pt x="323636" y="57748"/>
                  </a:lnTo>
                  <a:lnTo>
                    <a:pt x="323636" y="33300"/>
                  </a:lnTo>
                  <a:lnTo>
                    <a:pt x="335289" y="77474"/>
                  </a:lnTo>
                  <a:cubicBezTo>
                    <a:pt x="336312" y="81554"/>
                    <a:pt x="340448" y="84033"/>
                    <a:pt x="344528" y="83010"/>
                  </a:cubicBezTo>
                  <a:cubicBezTo>
                    <a:pt x="347253" y="82327"/>
                    <a:pt x="349381" y="80199"/>
                    <a:pt x="350064" y="77474"/>
                  </a:cubicBezTo>
                  <a:lnTo>
                    <a:pt x="361717" y="33300"/>
                  </a:lnTo>
                  <a:lnTo>
                    <a:pt x="361717" y="167574"/>
                  </a:lnTo>
                  <a:lnTo>
                    <a:pt x="376950" y="167574"/>
                  </a:lnTo>
                  <a:lnTo>
                    <a:pt x="376950" y="83795"/>
                  </a:lnTo>
                  <a:lnTo>
                    <a:pt x="392182" y="83795"/>
                  </a:lnTo>
                  <a:lnTo>
                    <a:pt x="392182" y="167574"/>
                  </a:lnTo>
                  <a:lnTo>
                    <a:pt x="407415" y="167574"/>
                  </a:lnTo>
                  <a:lnTo>
                    <a:pt x="407415" y="33757"/>
                  </a:lnTo>
                  <a:lnTo>
                    <a:pt x="418991" y="77474"/>
                  </a:lnTo>
                  <a:cubicBezTo>
                    <a:pt x="419910" y="80895"/>
                    <a:pt x="423067" y="83231"/>
                    <a:pt x="426607" y="83110"/>
                  </a:cubicBezTo>
                  <a:cubicBezTo>
                    <a:pt x="427265" y="83184"/>
                    <a:pt x="427930" y="83184"/>
                    <a:pt x="428588" y="83110"/>
                  </a:cubicBezTo>
                  <a:cubicBezTo>
                    <a:pt x="432617" y="81905"/>
                    <a:pt x="434908" y="77661"/>
                    <a:pt x="433703" y="73631"/>
                  </a:cubicBezTo>
                  <a:cubicBezTo>
                    <a:pt x="433699" y="73617"/>
                    <a:pt x="433695" y="73603"/>
                    <a:pt x="433690" y="73590"/>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grpSp>
      <p:sp>
        <p:nvSpPr>
          <p:cNvPr id="13" name="Oval 12">
            <a:extLst>
              <a:ext uri="{FF2B5EF4-FFF2-40B4-BE49-F238E27FC236}">
                <a16:creationId xmlns:a16="http://schemas.microsoft.com/office/drawing/2014/main" id="{3FB8CBAB-C081-D03B-9FEE-4A377A0F01DD}"/>
              </a:ext>
            </a:extLst>
          </p:cNvPr>
          <p:cNvSpPr>
            <a:spLocks/>
          </p:cNvSpPr>
          <p:nvPr/>
        </p:nvSpPr>
        <p:spPr>
          <a:xfrm>
            <a:off x="5179685" y="2156076"/>
            <a:ext cx="2465713" cy="2437852"/>
          </a:xfrm>
          <a:prstGeom prst="ellipse">
            <a:avLst/>
          </a:prstGeom>
          <a:solidFill>
            <a:schemeClr val="dk1">
              <a:alpha val="80000"/>
            </a:schemeClr>
          </a:solidFill>
          <a:ln w="19050">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26" name="TextBox 25">
            <a:extLst>
              <a:ext uri="{FF2B5EF4-FFF2-40B4-BE49-F238E27FC236}">
                <a16:creationId xmlns:a16="http://schemas.microsoft.com/office/drawing/2014/main" id="{C40ECE83-6C16-D522-C947-9E6CEA78AEB6}"/>
              </a:ext>
            </a:extLst>
          </p:cNvPr>
          <p:cNvSpPr txBox="1"/>
          <p:nvPr/>
        </p:nvSpPr>
        <p:spPr>
          <a:xfrm>
            <a:off x="5395283" y="2937486"/>
            <a:ext cx="212989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A0DD"/>
                </a:solidFill>
                <a:effectLst/>
                <a:uLnTx/>
                <a:uFillTx/>
                <a:latin typeface="Latto"/>
                <a:ea typeface="+mn-ea"/>
                <a:cs typeface="ATT Aleck Sans" panose="020B0503020203020204" pitchFamily="34" charset="0"/>
              </a:rPr>
              <a:t>$</a:t>
            </a:r>
            <a:r>
              <a:rPr lang="en-US" sz="3600" dirty="0">
                <a:solidFill>
                  <a:srgbClr val="00A0DD"/>
                </a:solidFill>
                <a:latin typeface="Latto"/>
                <a:cs typeface="ATT Aleck Sans" panose="020B0503020203020204" pitchFamily="34" charset="0"/>
              </a:rPr>
              <a:t>196</a:t>
            </a:r>
            <a:r>
              <a:rPr kumimoji="0" lang="en-US" sz="3600" b="0" i="0" u="none" strike="noStrike" kern="1200" cap="none" spc="0" normalizeH="0" baseline="0" noProof="0" dirty="0">
                <a:ln>
                  <a:noFill/>
                </a:ln>
                <a:solidFill>
                  <a:srgbClr val="00A0DD"/>
                </a:solidFill>
                <a:effectLst/>
                <a:uLnTx/>
                <a:uFillTx/>
                <a:latin typeface="Latto"/>
                <a:ea typeface="+mn-ea"/>
                <a:cs typeface="ATT Aleck Sans" panose="020B0503020203020204" pitchFamily="34" charset="0"/>
              </a:rPr>
              <a:t>bn</a:t>
            </a:r>
            <a:endParaRPr kumimoji="0" lang="en-CA" sz="3600" b="0" i="0" u="none" strike="noStrike" kern="1200" cap="none" spc="0" normalizeH="0" baseline="0" noProof="0" dirty="0">
              <a:ln>
                <a:noFill/>
              </a:ln>
              <a:solidFill>
                <a:srgbClr val="00A0DD"/>
              </a:solidFill>
              <a:effectLst/>
              <a:uLnTx/>
              <a:uFillTx/>
              <a:latin typeface="Latto"/>
              <a:ea typeface="+mn-ea"/>
              <a:cs typeface="+mn-cs"/>
            </a:endParaRPr>
          </a:p>
        </p:txBody>
      </p:sp>
      <p:sp>
        <p:nvSpPr>
          <p:cNvPr id="27" name="TextBox 26">
            <a:extLst>
              <a:ext uri="{FF2B5EF4-FFF2-40B4-BE49-F238E27FC236}">
                <a16:creationId xmlns:a16="http://schemas.microsoft.com/office/drawing/2014/main" id="{CB4F250D-2E52-2DE3-954B-DA7D0B989E2E}"/>
              </a:ext>
            </a:extLst>
          </p:cNvPr>
          <p:cNvSpPr txBox="1"/>
          <p:nvPr/>
        </p:nvSpPr>
        <p:spPr>
          <a:xfrm>
            <a:off x="5536455" y="3474832"/>
            <a:ext cx="19019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Latto"/>
                <a:ea typeface="+mn-ea"/>
                <a:cs typeface="ATT Aleck Sans" panose="020B0503020203020204" pitchFamily="34" charset="0"/>
              </a:rPr>
              <a:t>Economic Damages</a:t>
            </a:r>
            <a:endParaRPr kumimoji="0" lang="en-CA" sz="2400" b="0" i="0" u="none" strike="noStrike" kern="1200" cap="none" spc="0" normalizeH="0" baseline="0" noProof="0" dirty="0">
              <a:ln>
                <a:noFill/>
              </a:ln>
              <a:solidFill>
                <a:prstClr val="white"/>
              </a:solidFill>
              <a:effectLst/>
              <a:uLnTx/>
              <a:uFillTx/>
              <a:latin typeface="Latto"/>
              <a:ea typeface="+mn-ea"/>
              <a:cs typeface="+mn-cs"/>
            </a:endParaRPr>
          </a:p>
        </p:txBody>
      </p:sp>
      <p:pic>
        <p:nvPicPr>
          <p:cNvPr id="63" name="Graphic 62" descr="Money with solid fill">
            <a:extLst>
              <a:ext uri="{FF2B5EF4-FFF2-40B4-BE49-F238E27FC236}">
                <a16:creationId xmlns:a16="http://schemas.microsoft.com/office/drawing/2014/main" id="{95D2AAE9-EF69-9408-A771-3B0FD014FC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1283" y="2268469"/>
            <a:ext cx="719916" cy="719916"/>
          </a:xfrm>
          <a:prstGeom prst="rect">
            <a:avLst/>
          </a:prstGeom>
        </p:spPr>
      </p:pic>
      <p:sp>
        <p:nvSpPr>
          <p:cNvPr id="72" name="Title 1">
            <a:extLst>
              <a:ext uri="{FF2B5EF4-FFF2-40B4-BE49-F238E27FC236}">
                <a16:creationId xmlns:a16="http://schemas.microsoft.com/office/drawing/2014/main" id="{21F696DE-AAA6-D718-15F6-EB234AEB7F5F}"/>
              </a:ext>
            </a:extLst>
          </p:cNvPr>
          <p:cNvSpPr txBox="1">
            <a:spLocks/>
          </p:cNvSpPr>
          <p:nvPr/>
        </p:nvSpPr>
        <p:spPr>
          <a:xfrm>
            <a:off x="2021114" y="5443936"/>
            <a:ext cx="8902700" cy="5250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Latto"/>
                <a:ea typeface="+mj-ea"/>
                <a:cs typeface="+mj-cs"/>
              </a:rPr>
              <a:t>Source: 2022 Disasters in Numbers, EMDAT - Centre for Research on the Epidemiology of Disasters 2022</a:t>
            </a:r>
            <a:endParaRPr kumimoji="0" lang="en-CA" sz="1400" b="0" i="0" u="none" strike="noStrike" kern="1200" cap="none" spc="0" normalizeH="0" baseline="0" noProof="0" dirty="0">
              <a:ln>
                <a:noFill/>
              </a:ln>
              <a:solidFill>
                <a:prstClr val="white"/>
              </a:solidFill>
              <a:effectLst/>
              <a:uLnTx/>
              <a:uFillTx/>
              <a:latin typeface="Latto"/>
              <a:ea typeface="+mj-ea"/>
              <a:cs typeface="+mj-cs"/>
            </a:endParaRPr>
          </a:p>
        </p:txBody>
      </p:sp>
      <p:sp>
        <p:nvSpPr>
          <p:cNvPr id="14" name="Oval 13">
            <a:extLst>
              <a:ext uri="{FF2B5EF4-FFF2-40B4-BE49-F238E27FC236}">
                <a16:creationId xmlns:a16="http://schemas.microsoft.com/office/drawing/2014/main" id="{7E13C66F-6B7A-7C05-FBF6-E5C7959A7978}"/>
              </a:ext>
            </a:extLst>
          </p:cNvPr>
          <p:cNvSpPr>
            <a:spLocks/>
          </p:cNvSpPr>
          <p:nvPr/>
        </p:nvSpPr>
        <p:spPr>
          <a:xfrm>
            <a:off x="8981416" y="2156076"/>
            <a:ext cx="2465713" cy="2437852"/>
          </a:xfrm>
          <a:prstGeom prst="ellipse">
            <a:avLst/>
          </a:prstGeom>
          <a:solidFill>
            <a:schemeClr val="dk1">
              <a:alpha val="80000"/>
            </a:schemeClr>
          </a:solidFill>
          <a:ln w="28575">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20" name="TextBox 19">
            <a:extLst>
              <a:ext uri="{FF2B5EF4-FFF2-40B4-BE49-F238E27FC236}">
                <a16:creationId xmlns:a16="http://schemas.microsoft.com/office/drawing/2014/main" id="{4503DA85-DD99-9989-9397-C1A184945B2D}"/>
              </a:ext>
            </a:extLst>
          </p:cNvPr>
          <p:cNvSpPr txBox="1"/>
          <p:nvPr/>
        </p:nvSpPr>
        <p:spPr>
          <a:xfrm>
            <a:off x="9308501" y="2937486"/>
            <a:ext cx="19019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9FDB"/>
                </a:solidFill>
                <a:effectLst/>
                <a:uLnTx/>
                <a:uFillTx/>
                <a:latin typeface="Latto"/>
                <a:ea typeface="+mn-ea"/>
                <a:cs typeface="+mn-cs"/>
              </a:rPr>
              <a:t>86</a:t>
            </a:r>
            <a:endParaRPr kumimoji="0" lang="en-CA" sz="3600" b="0" i="0" u="none" strike="noStrike" kern="1200" cap="none" spc="0" normalizeH="0" baseline="0" noProof="0" dirty="0">
              <a:ln>
                <a:noFill/>
              </a:ln>
              <a:solidFill>
                <a:srgbClr val="009FDB"/>
              </a:solidFill>
              <a:effectLst/>
              <a:uLnTx/>
              <a:uFillTx/>
              <a:latin typeface="Latto"/>
              <a:ea typeface="+mn-ea"/>
              <a:cs typeface="+mn-cs"/>
            </a:endParaRPr>
          </a:p>
        </p:txBody>
      </p:sp>
      <p:sp>
        <p:nvSpPr>
          <p:cNvPr id="21" name="TextBox 20">
            <a:extLst>
              <a:ext uri="{FF2B5EF4-FFF2-40B4-BE49-F238E27FC236}">
                <a16:creationId xmlns:a16="http://schemas.microsoft.com/office/drawing/2014/main" id="{FBE36374-344C-863F-1490-3145E461E2BE}"/>
              </a:ext>
            </a:extLst>
          </p:cNvPr>
          <p:cNvSpPr txBox="1"/>
          <p:nvPr/>
        </p:nvSpPr>
        <p:spPr>
          <a:xfrm>
            <a:off x="9499301" y="3563732"/>
            <a:ext cx="162559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Latto"/>
                <a:cs typeface="ATT Aleck Sans" panose="020B0503020203020204" pitchFamily="34" charset="0"/>
              </a:rPr>
              <a:t>Wild Fires</a:t>
            </a:r>
            <a:endParaRPr kumimoji="0" lang="en-US" sz="2400" b="0" i="0" u="none" strike="noStrike" kern="1200" cap="none" spc="0" normalizeH="0" baseline="0" noProof="0" dirty="0">
              <a:ln>
                <a:noFill/>
              </a:ln>
              <a:solidFill>
                <a:prstClr val="white"/>
              </a:solidFill>
              <a:effectLst/>
              <a:uLnTx/>
              <a:uFillTx/>
              <a:latin typeface="Latto"/>
              <a:ea typeface="+mn-ea"/>
              <a:cs typeface="ATT Aleck Sans" panose="020B0503020203020204" pitchFamily="34" charset="0"/>
            </a:endParaRPr>
          </a:p>
        </p:txBody>
      </p:sp>
      <p:sp>
        <p:nvSpPr>
          <p:cNvPr id="4" name="Slide Number Placeholder 3">
            <a:extLst>
              <a:ext uri="{FF2B5EF4-FFF2-40B4-BE49-F238E27FC236}">
                <a16:creationId xmlns:a16="http://schemas.microsoft.com/office/drawing/2014/main" id="{3CC7AD61-40AA-BC0F-9AF0-165F47710ADA}"/>
              </a:ext>
            </a:extLst>
          </p:cNvPr>
          <p:cNvSpPr>
            <a:spLocks noGrp="1"/>
          </p:cNvSpPr>
          <p:nvPr>
            <p:ph type="sldNum" sz="quarter" idx="12"/>
          </p:nvPr>
        </p:nvSpPr>
        <p:spPr>
          <a:xfrm>
            <a:off x="8940500" y="623093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396A82-24FA-4FE4-83CB-C1D36B216E3F}" type="slidenum">
              <a:rPr kumimoji="0" lang="en-CA" sz="1800" b="0" i="0" u="none" strike="noStrike" kern="1200" cap="none" spc="0" normalizeH="0" baseline="0" noProof="0" smtClean="0">
                <a:ln>
                  <a:noFill/>
                </a:ln>
                <a:solidFill>
                  <a:prstClr val="black"/>
                </a:solidFill>
                <a:effectLst/>
                <a:uLnTx/>
                <a:uFillTx/>
                <a:latin typeface="ATT Aleck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r>
              <a:rPr kumimoji="0" lang="en-CA" sz="1800" b="0" i="0" u="none" strike="noStrike" kern="1200" cap="none" spc="0" normalizeH="0" baseline="0" noProof="0" dirty="0">
                <a:ln>
                  <a:noFill/>
                </a:ln>
                <a:solidFill>
                  <a:prstClr val="white"/>
                </a:solidFill>
                <a:effectLst/>
                <a:uLnTx/>
                <a:uFillTx/>
                <a:latin typeface="ATT Aleck Sans"/>
                <a:ea typeface="+mn-ea"/>
                <a:cs typeface="+mn-cs"/>
              </a:rPr>
              <a:t>                                            </a:t>
            </a: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pic>
        <p:nvPicPr>
          <p:cNvPr id="3" name="Graphic 2" descr="Fire with solid fill">
            <a:extLst>
              <a:ext uri="{FF2B5EF4-FFF2-40B4-BE49-F238E27FC236}">
                <a16:creationId xmlns:a16="http://schemas.microsoft.com/office/drawing/2014/main" id="{47DE0325-FC8B-49BB-4AE1-A9A0AEC234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1577" y="2294546"/>
            <a:ext cx="738677" cy="738677"/>
          </a:xfrm>
          <a:prstGeom prst="rect">
            <a:avLst/>
          </a:prstGeom>
        </p:spPr>
      </p:pic>
    </p:spTree>
    <p:extLst>
      <p:ext uri="{BB962C8B-B14F-4D97-AF65-F5344CB8AC3E}">
        <p14:creationId xmlns:p14="http://schemas.microsoft.com/office/powerpoint/2010/main" val="2567492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FA3D3-EEF2-953E-26EC-F666A03E67C2}"/>
            </a:ext>
          </a:extLst>
        </p:cNvPr>
        <p:cNvGrpSpPr/>
        <p:nvPr/>
      </p:nvGrpSpPr>
      <p:grpSpPr>
        <a:xfrm>
          <a:off x="0" y="0"/>
          <a:ext cx="0" cy="0"/>
          <a:chOff x="0" y="0"/>
          <a:chExt cx="0" cy="0"/>
        </a:xfrm>
      </p:grpSpPr>
      <p:pic>
        <p:nvPicPr>
          <p:cNvPr id="91" name="Picture 90" descr="A building on fire with palm trees and smoke&#10;&#10;Description automatically generated">
            <a:extLst>
              <a:ext uri="{FF2B5EF4-FFF2-40B4-BE49-F238E27FC236}">
                <a16:creationId xmlns:a16="http://schemas.microsoft.com/office/drawing/2014/main" id="{55F0B1C1-377E-FE98-B7C7-8E3B7CBDA903}"/>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3000"/>
                    </a14:imgEffect>
                    <a14:imgEffect>
                      <a14:colorTemperature colorTemp="7200"/>
                    </a14:imgEffect>
                    <a14:imgEffect>
                      <a14:saturation sat="197000"/>
                    </a14:imgEffect>
                    <a14:imgEffect>
                      <a14:brightnessContrast bright="-18000" contrast="4000"/>
                    </a14:imgEffect>
                  </a14:imgLayer>
                </a14:imgProps>
              </a:ext>
              <a:ext uri="{28A0092B-C50C-407E-A947-70E740481C1C}">
                <a14:useLocalDpi xmlns:a14="http://schemas.microsoft.com/office/drawing/2010/main" val="0"/>
              </a:ext>
            </a:extLst>
          </a:blip>
          <a:stretch>
            <a:fillRect/>
          </a:stretch>
        </p:blipFill>
        <p:spPr>
          <a:xfrm>
            <a:off x="0" y="4354"/>
            <a:ext cx="12192000" cy="6853646"/>
          </a:xfrm>
          <a:prstGeom prst="rect">
            <a:avLst/>
          </a:prstGeom>
        </p:spPr>
      </p:pic>
      <p:sp>
        <p:nvSpPr>
          <p:cNvPr id="92" name="Rectangle 91">
            <a:extLst>
              <a:ext uri="{FF2B5EF4-FFF2-40B4-BE49-F238E27FC236}">
                <a16:creationId xmlns:a16="http://schemas.microsoft.com/office/drawing/2014/main" id="{1F43A2FF-EF9B-9A58-C92D-D14E50F85A19}"/>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dk1">
              <a:alpha val="56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10" name="Title 1">
            <a:extLst>
              <a:ext uri="{FF2B5EF4-FFF2-40B4-BE49-F238E27FC236}">
                <a16:creationId xmlns:a16="http://schemas.microsoft.com/office/drawing/2014/main" id="{44977B2B-D51C-0D40-B598-2887461E3545}"/>
              </a:ext>
            </a:extLst>
          </p:cNvPr>
          <p:cNvSpPr txBox="1">
            <a:spLocks/>
          </p:cNvSpPr>
          <p:nvPr/>
        </p:nvSpPr>
        <p:spPr>
          <a:xfrm>
            <a:off x="2831185" y="957989"/>
            <a:ext cx="6517468" cy="65600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Latto"/>
                <a:ea typeface="+mj-ea"/>
                <a:cs typeface="+mj-cs"/>
              </a:rPr>
              <a:t>2023 Global Disasters in Numbers</a:t>
            </a:r>
            <a:endParaRPr kumimoji="0" lang="en-CA" sz="3600" b="0" i="0" u="none" strike="noStrike" kern="1200" cap="none" spc="0" normalizeH="0" baseline="0" noProof="0" dirty="0">
              <a:ln>
                <a:noFill/>
              </a:ln>
              <a:solidFill>
                <a:prstClr val="white"/>
              </a:solidFill>
              <a:effectLst/>
              <a:uLnTx/>
              <a:uFillTx/>
              <a:latin typeface="Latto"/>
              <a:ea typeface="+mj-ea"/>
              <a:cs typeface="+mj-cs"/>
            </a:endParaRPr>
          </a:p>
        </p:txBody>
      </p:sp>
      <p:sp>
        <p:nvSpPr>
          <p:cNvPr id="12" name="Oval 11">
            <a:extLst>
              <a:ext uri="{FF2B5EF4-FFF2-40B4-BE49-F238E27FC236}">
                <a16:creationId xmlns:a16="http://schemas.microsoft.com/office/drawing/2014/main" id="{67EC20AA-8FE6-DCFB-99B3-0516C05365B2}"/>
              </a:ext>
            </a:extLst>
          </p:cNvPr>
          <p:cNvSpPr>
            <a:spLocks/>
          </p:cNvSpPr>
          <p:nvPr/>
        </p:nvSpPr>
        <p:spPr>
          <a:xfrm>
            <a:off x="1310420" y="2156076"/>
            <a:ext cx="2465713" cy="2437852"/>
          </a:xfrm>
          <a:prstGeom prst="ellipse">
            <a:avLst/>
          </a:prstGeom>
          <a:solidFill>
            <a:schemeClr val="dk1">
              <a:alpha val="80000"/>
            </a:schemeClr>
          </a:solidFill>
          <a:ln w="19050">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16" name="TextBox 15">
            <a:extLst>
              <a:ext uri="{FF2B5EF4-FFF2-40B4-BE49-F238E27FC236}">
                <a16:creationId xmlns:a16="http://schemas.microsoft.com/office/drawing/2014/main" id="{8F95ACB8-3A3A-2EC9-9FAB-16DC8B37B5B1}"/>
              </a:ext>
            </a:extLst>
          </p:cNvPr>
          <p:cNvSpPr txBox="1"/>
          <p:nvPr/>
        </p:nvSpPr>
        <p:spPr>
          <a:xfrm>
            <a:off x="1575156" y="2937486"/>
            <a:ext cx="19844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009FDB"/>
                </a:solidFill>
                <a:latin typeface="Latto"/>
              </a:rPr>
              <a:t>86,473</a:t>
            </a:r>
            <a:endParaRPr kumimoji="0" lang="en-CA" sz="3600" b="0" i="0" u="none" strike="noStrike" kern="1200" cap="none" spc="0" normalizeH="0" baseline="0" noProof="0" dirty="0">
              <a:ln>
                <a:noFill/>
              </a:ln>
              <a:solidFill>
                <a:srgbClr val="009FDB"/>
              </a:solidFill>
              <a:effectLst/>
              <a:uLnTx/>
              <a:uFillTx/>
              <a:latin typeface="Latto"/>
              <a:ea typeface="+mn-ea"/>
              <a:cs typeface="+mn-cs"/>
            </a:endParaRPr>
          </a:p>
        </p:txBody>
      </p:sp>
      <p:sp>
        <p:nvSpPr>
          <p:cNvPr id="19" name="TextBox 18">
            <a:extLst>
              <a:ext uri="{FF2B5EF4-FFF2-40B4-BE49-F238E27FC236}">
                <a16:creationId xmlns:a16="http://schemas.microsoft.com/office/drawing/2014/main" id="{1769D7FB-16C8-A56F-8521-95C21D0541F6}"/>
              </a:ext>
            </a:extLst>
          </p:cNvPr>
          <p:cNvSpPr txBox="1"/>
          <p:nvPr/>
        </p:nvSpPr>
        <p:spPr>
          <a:xfrm>
            <a:off x="1754593" y="3474832"/>
            <a:ext cx="162559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Latto"/>
                <a:cs typeface="ATT Aleck Sans" panose="020B0503020203020204" pitchFamily="34" charset="0"/>
              </a:rPr>
              <a:t>Deaths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atto"/>
                <a:ea typeface="+mn-ea"/>
                <a:cs typeface="ATT Aleck Sans" panose="020B0503020203020204" pitchFamily="34" charset="0"/>
              </a:rPr>
              <a:t>+35%</a:t>
            </a:r>
          </a:p>
        </p:txBody>
      </p:sp>
      <p:grpSp>
        <p:nvGrpSpPr>
          <p:cNvPr id="59" name="Group 58">
            <a:extLst>
              <a:ext uri="{FF2B5EF4-FFF2-40B4-BE49-F238E27FC236}">
                <a16:creationId xmlns:a16="http://schemas.microsoft.com/office/drawing/2014/main" id="{AA51288F-3A30-A36B-03EE-516CEFEEF999}"/>
              </a:ext>
            </a:extLst>
          </p:cNvPr>
          <p:cNvGrpSpPr/>
          <p:nvPr/>
        </p:nvGrpSpPr>
        <p:grpSpPr>
          <a:xfrm>
            <a:off x="2292820" y="2420504"/>
            <a:ext cx="549145" cy="403316"/>
            <a:chOff x="1901949" y="2852730"/>
            <a:chExt cx="601464" cy="441741"/>
          </a:xfrm>
        </p:grpSpPr>
        <p:sp>
          <p:nvSpPr>
            <p:cNvPr id="41" name="Freeform: Shape 40">
              <a:extLst>
                <a:ext uri="{FF2B5EF4-FFF2-40B4-BE49-F238E27FC236}">
                  <a16:creationId xmlns:a16="http://schemas.microsoft.com/office/drawing/2014/main" id="{74D4CBBF-6F90-7145-2598-18898133D928}"/>
                </a:ext>
              </a:extLst>
            </p:cNvPr>
            <p:cNvSpPr/>
            <p:nvPr/>
          </p:nvSpPr>
          <p:spPr>
            <a:xfrm>
              <a:off x="2351074"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2" name="Freeform: Shape 41">
              <a:extLst>
                <a:ext uri="{FF2B5EF4-FFF2-40B4-BE49-F238E27FC236}">
                  <a16:creationId xmlns:a16="http://schemas.microsoft.com/office/drawing/2014/main" id="{1AEF9DC7-CB3B-5536-1578-8A5FED542C29}"/>
                </a:ext>
              </a:extLst>
            </p:cNvPr>
            <p:cNvSpPr/>
            <p:nvPr/>
          </p:nvSpPr>
          <p:spPr>
            <a:xfrm>
              <a:off x="2434853"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3" name="Freeform: Shape 42">
              <a:extLst>
                <a:ext uri="{FF2B5EF4-FFF2-40B4-BE49-F238E27FC236}">
                  <a16:creationId xmlns:a16="http://schemas.microsoft.com/office/drawing/2014/main" id="{927A4BC5-3DD8-D641-577B-E8218F91D6AC}"/>
                </a:ext>
              </a:extLst>
            </p:cNvPr>
            <p:cNvSpPr/>
            <p:nvPr/>
          </p:nvSpPr>
          <p:spPr>
            <a:xfrm>
              <a:off x="2183517"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4" name="Freeform: Shape 43">
              <a:extLst>
                <a:ext uri="{FF2B5EF4-FFF2-40B4-BE49-F238E27FC236}">
                  <a16:creationId xmlns:a16="http://schemas.microsoft.com/office/drawing/2014/main" id="{02CE7921-113A-06E9-E1E7-51B879EC166B}"/>
                </a:ext>
              </a:extLst>
            </p:cNvPr>
            <p:cNvSpPr/>
            <p:nvPr/>
          </p:nvSpPr>
          <p:spPr>
            <a:xfrm>
              <a:off x="2267296"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5" name="Freeform: Shape 44">
              <a:extLst>
                <a:ext uri="{FF2B5EF4-FFF2-40B4-BE49-F238E27FC236}">
                  <a16:creationId xmlns:a16="http://schemas.microsoft.com/office/drawing/2014/main" id="{083BE557-630A-A6BC-BC81-48BF457E641E}"/>
                </a:ext>
              </a:extLst>
            </p:cNvPr>
            <p:cNvSpPr/>
            <p:nvPr/>
          </p:nvSpPr>
          <p:spPr>
            <a:xfrm>
              <a:off x="2015960"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6" name="Freeform: Shape 45">
              <a:extLst>
                <a:ext uri="{FF2B5EF4-FFF2-40B4-BE49-F238E27FC236}">
                  <a16:creationId xmlns:a16="http://schemas.microsoft.com/office/drawing/2014/main" id="{F45B7CC3-2A5E-55C2-8E47-C7647748ED9E}"/>
                </a:ext>
              </a:extLst>
            </p:cNvPr>
            <p:cNvSpPr/>
            <p:nvPr/>
          </p:nvSpPr>
          <p:spPr>
            <a:xfrm>
              <a:off x="2099739"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7" name="Freeform: Shape 46">
              <a:extLst>
                <a:ext uri="{FF2B5EF4-FFF2-40B4-BE49-F238E27FC236}">
                  <a16:creationId xmlns:a16="http://schemas.microsoft.com/office/drawing/2014/main" id="{36F0353D-4B83-7D53-6AFF-52F9A0A252D4}"/>
                </a:ext>
              </a:extLst>
            </p:cNvPr>
            <p:cNvSpPr/>
            <p:nvPr/>
          </p:nvSpPr>
          <p:spPr>
            <a:xfrm>
              <a:off x="1932182" y="3081217"/>
              <a:ext cx="38081" cy="38081"/>
            </a:xfrm>
            <a:custGeom>
              <a:avLst/>
              <a:gdLst>
                <a:gd name="connsiteX0" fmla="*/ 38081 w 38081"/>
                <a:gd name="connsiteY0" fmla="*/ 19041 h 38081"/>
                <a:gd name="connsiteX1" fmla="*/ 19041 w 38081"/>
                <a:gd name="connsiteY1" fmla="*/ 38081 h 38081"/>
                <a:gd name="connsiteX2" fmla="*/ 0 w 38081"/>
                <a:gd name="connsiteY2" fmla="*/ 19041 h 38081"/>
                <a:gd name="connsiteX3" fmla="*/ 19041 w 38081"/>
                <a:gd name="connsiteY3" fmla="*/ 0 h 38081"/>
                <a:gd name="connsiteX4" fmla="*/ 38081 w 38081"/>
                <a:gd name="connsiteY4" fmla="*/ 1904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38081" y="19041"/>
                  </a:moveTo>
                  <a:cubicBezTo>
                    <a:pt x="38081" y="29556"/>
                    <a:pt x="29556" y="38081"/>
                    <a:pt x="19041" y="38081"/>
                  </a:cubicBezTo>
                  <a:cubicBezTo>
                    <a:pt x="8525" y="38081"/>
                    <a:pt x="0" y="29556"/>
                    <a:pt x="0" y="19041"/>
                  </a:cubicBezTo>
                  <a:cubicBezTo>
                    <a:pt x="0" y="8525"/>
                    <a:pt x="8525" y="0"/>
                    <a:pt x="19041" y="0"/>
                  </a:cubicBezTo>
                  <a:cubicBezTo>
                    <a:pt x="29556" y="0"/>
                    <a:pt x="38081" y="8525"/>
                    <a:pt x="38081" y="1904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8" name="Freeform: Shape 47">
              <a:extLst>
                <a:ext uri="{FF2B5EF4-FFF2-40B4-BE49-F238E27FC236}">
                  <a16:creationId xmlns:a16="http://schemas.microsoft.com/office/drawing/2014/main" id="{5F8E6DAD-6A64-E5B0-383B-D926F441996E}"/>
                </a:ext>
              </a:extLst>
            </p:cNvPr>
            <p:cNvSpPr/>
            <p:nvPr/>
          </p:nvSpPr>
          <p:spPr>
            <a:xfrm>
              <a:off x="1901949" y="3126896"/>
              <a:ext cx="601464" cy="167575"/>
            </a:xfrm>
            <a:custGeom>
              <a:avLst/>
              <a:gdLst>
                <a:gd name="connsiteX0" fmla="*/ 601222 w 601464"/>
                <a:gd name="connsiteY0" fmla="*/ 73591 h 167575"/>
                <a:gd name="connsiteX1" fmla="*/ 586522 w 601464"/>
                <a:gd name="connsiteY1" fmla="*/ 18145 h 167575"/>
                <a:gd name="connsiteX2" fmla="*/ 584237 w 601464"/>
                <a:gd name="connsiteY2" fmla="*/ 13880 h 167575"/>
                <a:gd name="connsiteX3" fmla="*/ 566187 w 601464"/>
                <a:gd name="connsiteY3" fmla="*/ 2379 h 167575"/>
                <a:gd name="connsiteX4" fmla="*/ 551945 w 601464"/>
                <a:gd name="connsiteY4" fmla="*/ 18 h 167575"/>
                <a:gd name="connsiteX5" fmla="*/ 537779 w 601464"/>
                <a:gd name="connsiteY5" fmla="*/ 2379 h 167575"/>
                <a:gd name="connsiteX6" fmla="*/ 519652 w 601464"/>
                <a:gd name="connsiteY6" fmla="*/ 13956 h 167575"/>
                <a:gd name="connsiteX7" fmla="*/ 517519 w 601464"/>
                <a:gd name="connsiteY7" fmla="*/ 18221 h 167575"/>
                <a:gd name="connsiteX8" fmla="*/ 509903 w 601464"/>
                <a:gd name="connsiteY8" fmla="*/ 46553 h 167575"/>
                <a:gd name="connsiteX9" fmla="*/ 502287 w 601464"/>
                <a:gd name="connsiteY9" fmla="*/ 18449 h 167575"/>
                <a:gd name="connsiteX10" fmla="*/ 500078 w 601464"/>
                <a:gd name="connsiteY10" fmla="*/ 14184 h 167575"/>
                <a:gd name="connsiteX11" fmla="*/ 481952 w 601464"/>
                <a:gd name="connsiteY11" fmla="*/ 2684 h 167575"/>
                <a:gd name="connsiteX12" fmla="*/ 468166 w 601464"/>
                <a:gd name="connsiteY12" fmla="*/ 18 h 167575"/>
                <a:gd name="connsiteX13" fmla="*/ 454000 w 601464"/>
                <a:gd name="connsiteY13" fmla="*/ 2379 h 167575"/>
                <a:gd name="connsiteX14" fmla="*/ 435949 w 601464"/>
                <a:gd name="connsiteY14" fmla="*/ 13956 h 167575"/>
                <a:gd name="connsiteX15" fmla="*/ 433741 w 601464"/>
                <a:gd name="connsiteY15" fmla="*/ 18221 h 167575"/>
                <a:gd name="connsiteX16" fmla="*/ 426277 w 601464"/>
                <a:gd name="connsiteY16" fmla="*/ 45715 h 167575"/>
                <a:gd name="connsiteX17" fmla="*/ 418661 w 601464"/>
                <a:gd name="connsiteY17" fmla="*/ 18145 h 167575"/>
                <a:gd name="connsiteX18" fmla="*/ 416376 w 601464"/>
                <a:gd name="connsiteY18" fmla="*/ 13880 h 167575"/>
                <a:gd name="connsiteX19" fmla="*/ 398325 w 601464"/>
                <a:gd name="connsiteY19" fmla="*/ 2379 h 167575"/>
                <a:gd name="connsiteX20" fmla="*/ 384388 w 601464"/>
                <a:gd name="connsiteY20" fmla="*/ 18 h 167575"/>
                <a:gd name="connsiteX21" fmla="*/ 370221 w 601464"/>
                <a:gd name="connsiteY21" fmla="*/ 2379 h 167575"/>
                <a:gd name="connsiteX22" fmla="*/ 352095 w 601464"/>
                <a:gd name="connsiteY22" fmla="*/ 13956 h 167575"/>
                <a:gd name="connsiteX23" fmla="*/ 349962 w 601464"/>
                <a:gd name="connsiteY23" fmla="*/ 18221 h 167575"/>
                <a:gd name="connsiteX24" fmla="*/ 342346 w 601464"/>
                <a:gd name="connsiteY24" fmla="*/ 46553 h 167575"/>
                <a:gd name="connsiteX25" fmla="*/ 334730 w 601464"/>
                <a:gd name="connsiteY25" fmla="*/ 18449 h 167575"/>
                <a:gd name="connsiteX26" fmla="*/ 332521 w 601464"/>
                <a:gd name="connsiteY26" fmla="*/ 14184 h 167575"/>
                <a:gd name="connsiteX27" fmla="*/ 314395 w 601464"/>
                <a:gd name="connsiteY27" fmla="*/ 2684 h 167575"/>
                <a:gd name="connsiteX28" fmla="*/ 300609 w 601464"/>
                <a:gd name="connsiteY28" fmla="*/ 18 h 167575"/>
                <a:gd name="connsiteX29" fmla="*/ 286443 w 601464"/>
                <a:gd name="connsiteY29" fmla="*/ 2379 h 167575"/>
                <a:gd name="connsiteX30" fmla="*/ 268392 w 601464"/>
                <a:gd name="connsiteY30" fmla="*/ 13956 h 167575"/>
                <a:gd name="connsiteX31" fmla="*/ 266184 w 601464"/>
                <a:gd name="connsiteY31" fmla="*/ 18221 h 167575"/>
                <a:gd name="connsiteX32" fmla="*/ 258720 w 601464"/>
                <a:gd name="connsiteY32" fmla="*/ 45715 h 167575"/>
                <a:gd name="connsiteX33" fmla="*/ 251104 w 601464"/>
                <a:gd name="connsiteY33" fmla="*/ 18145 h 167575"/>
                <a:gd name="connsiteX34" fmla="*/ 248819 w 601464"/>
                <a:gd name="connsiteY34" fmla="*/ 13880 h 167575"/>
                <a:gd name="connsiteX35" fmla="*/ 230768 w 601464"/>
                <a:gd name="connsiteY35" fmla="*/ 2379 h 167575"/>
                <a:gd name="connsiteX36" fmla="*/ 216831 w 601464"/>
                <a:gd name="connsiteY36" fmla="*/ 18 h 167575"/>
                <a:gd name="connsiteX37" fmla="*/ 202664 w 601464"/>
                <a:gd name="connsiteY37" fmla="*/ 2379 h 167575"/>
                <a:gd name="connsiteX38" fmla="*/ 184538 w 601464"/>
                <a:gd name="connsiteY38" fmla="*/ 13956 h 167575"/>
                <a:gd name="connsiteX39" fmla="*/ 182405 w 601464"/>
                <a:gd name="connsiteY39" fmla="*/ 18221 h 167575"/>
                <a:gd name="connsiteX40" fmla="*/ 174789 w 601464"/>
                <a:gd name="connsiteY40" fmla="*/ 46553 h 167575"/>
                <a:gd name="connsiteX41" fmla="*/ 167173 w 601464"/>
                <a:gd name="connsiteY41" fmla="*/ 18449 h 167575"/>
                <a:gd name="connsiteX42" fmla="*/ 164964 w 601464"/>
                <a:gd name="connsiteY42" fmla="*/ 14184 h 167575"/>
                <a:gd name="connsiteX43" fmla="*/ 146837 w 601464"/>
                <a:gd name="connsiteY43" fmla="*/ 2684 h 167575"/>
                <a:gd name="connsiteX44" fmla="*/ 133052 w 601464"/>
                <a:gd name="connsiteY44" fmla="*/ 18 h 167575"/>
                <a:gd name="connsiteX45" fmla="*/ 118886 w 601464"/>
                <a:gd name="connsiteY45" fmla="*/ 2379 h 167575"/>
                <a:gd name="connsiteX46" fmla="*/ 100835 w 601464"/>
                <a:gd name="connsiteY46" fmla="*/ 13956 h 167575"/>
                <a:gd name="connsiteX47" fmla="*/ 98627 w 601464"/>
                <a:gd name="connsiteY47" fmla="*/ 18221 h 167575"/>
                <a:gd name="connsiteX48" fmla="*/ 91163 w 601464"/>
                <a:gd name="connsiteY48" fmla="*/ 45715 h 167575"/>
                <a:gd name="connsiteX49" fmla="*/ 83547 w 601464"/>
                <a:gd name="connsiteY49" fmla="*/ 18145 h 167575"/>
                <a:gd name="connsiteX50" fmla="*/ 81262 w 601464"/>
                <a:gd name="connsiteY50" fmla="*/ 13880 h 167575"/>
                <a:gd name="connsiteX51" fmla="*/ 63211 w 601464"/>
                <a:gd name="connsiteY51" fmla="*/ 2379 h 167575"/>
                <a:gd name="connsiteX52" fmla="*/ 49274 w 601464"/>
                <a:gd name="connsiteY52" fmla="*/ 18 h 167575"/>
                <a:gd name="connsiteX53" fmla="*/ 35107 w 601464"/>
                <a:gd name="connsiteY53" fmla="*/ 2379 h 167575"/>
                <a:gd name="connsiteX54" fmla="*/ 16981 w 601464"/>
                <a:gd name="connsiteY54" fmla="*/ 13956 h 167575"/>
                <a:gd name="connsiteX55" fmla="*/ 14848 w 601464"/>
                <a:gd name="connsiteY55" fmla="*/ 18221 h 167575"/>
                <a:gd name="connsiteX56" fmla="*/ 149 w 601464"/>
                <a:gd name="connsiteY56" fmla="*/ 73591 h 167575"/>
                <a:gd name="connsiteX57" fmla="*/ 6127 w 601464"/>
                <a:gd name="connsiteY57" fmla="*/ 82551 h 167575"/>
                <a:gd name="connsiteX58" fmla="*/ 14848 w 601464"/>
                <a:gd name="connsiteY58" fmla="*/ 77475 h 167575"/>
                <a:gd name="connsiteX59" fmla="*/ 26425 w 601464"/>
                <a:gd name="connsiteY59" fmla="*/ 33834 h 167575"/>
                <a:gd name="connsiteX60" fmla="*/ 26425 w 601464"/>
                <a:gd name="connsiteY60" fmla="*/ 57749 h 167575"/>
                <a:gd name="connsiteX61" fmla="*/ 13325 w 601464"/>
                <a:gd name="connsiteY61" fmla="*/ 106645 h 167575"/>
                <a:gd name="connsiteX62" fmla="*/ 26425 w 601464"/>
                <a:gd name="connsiteY62" fmla="*/ 106645 h 167575"/>
                <a:gd name="connsiteX63" fmla="*/ 26425 w 601464"/>
                <a:gd name="connsiteY63" fmla="*/ 167575 h 167575"/>
                <a:gd name="connsiteX64" fmla="*/ 41657 w 601464"/>
                <a:gd name="connsiteY64" fmla="*/ 167575 h 167575"/>
                <a:gd name="connsiteX65" fmla="*/ 41657 w 601464"/>
                <a:gd name="connsiteY65" fmla="*/ 106645 h 167575"/>
                <a:gd name="connsiteX66" fmla="*/ 56890 w 601464"/>
                <a:gd name="connsiteY66" fmla="*/ 106645 h 167575"/>
                <a:gd name="connsiteX67" fmla="*/ 56890 w 601464"/>
                <a:gd name="connsiteY67" fmla="*/ 167575 h 167575"/>
                <a:gd name="connsiteX68" fmla="*/ 72122 w 601464"/>
                <a:gd name="connsiteY68" fmla="*/ 167575 h 167575"/>
                <a:gd name="connsiteX69" fmla="*/ 72122 w 601464"/>
                <a:gd name="connsiteY69" fmla="*/ 106645 h 167575"/>
                <a:gd name="connsiteX70" fmla="*/ 85222 w 601464"/>
                <a:gd name="connsiteY70" fmla="*/ 106645 h 167575"/>
                <a:gd name="connsiteX71" fmla="*/ 72122 w 601464"/>
                <a:gd name="connsiteY71" fmla="*/ 57749 h 167575"/>
                <a:gd name="connsiteX72" fmla="*/ 72122 w 601464"/>
                <a:gd name="connsiteY72" fmla="*/ 33301 h 167575"/>
                <a:gd name="connsiteX73" fmla="*/ 83775 w 601464"/>
                <a:gd name="connsiteY73" fmla="*/ 77475 h 167575"/>
                <a:gd name="connsiteX74" fmla="*/ 93014 w 601464"/>
                <a:gd name="connsiteY74" fmla="*/ 83011 h 167575"/>
                <a:gd name="connsiteX75" fmla="*/ 98551 w 601464"/>
                <a:gd name="connsiteY75" fmla="*/ 77475 h 167575"/>
                <a:gd name="connsiteX76" fmla="*/ 110203 w 601464"/>
                <a:gd name="connsiteY76" fmla="*/ 33301 h 167575"/>
                <a:gd name="connsiteX77" fmla="*/ 110203 w 601464"/>
                <a:gd name="connsiteY77" fmla="*/ 167575 h 167575"/>
                <a:gd name="connsiteX78" fmla="*/ 125436 w 601464"/>
                <a:gd name="connsiteY78" fmla="*/ 167575 h 167575"/>
                <a:gd name="connsiteX79" fmla="*/ 125436 w 601464"/>
                <a:gd name="connsiteY79" fmla="*/ 83797 h 167575"/>
                <a:gd name="connsiteX80" fmla="*/ 140668 w 601464"/>
                <a:gd name="connsiteY80" fmla="*/ 83797 h 167575"/>
                <a:gd name="connsiteX81" fmla="*/ 140668 w 601464"/>
                <a:gd name="connsiteY81" fmla="*/ 167575 h 167575"/>
                <a:gd name="connsiteX82" fmla="*/ 155901 w 601464"/>
                <a:gd name="connsiteY82" fmla="*/ 167575 h 167575"/>
                <a:gd name="connsiteX83" fmla="*/ 155901 w 601464"/>
                <a:gd name="connsiteY83" fmla="*/ 33758 h 167575"/>
                <a:gd name="connsiteX84" fmla="*/ 167477 w 601464"/>
                <a:gd name="connsiteY84" fmla="*/ 77475 h 167575"/>
                <a:gd name="connsiteX85" fmla="*/ 175094 w 601464"/>
                <a:gd name="connsiteY85" fmla="*/ 85091 h 167575"/>
                <a:gd name="connsiteX86" fmla="*/ 182710 w 601464"/>
                <a:gd name="connsiteY86" fmla="*/ 77475 h 167575"/>
                <a:gd name="connsiteX87" fmla="*/ 193982 w 601464"/>
                <a:gd name="connsiteY87" fmla="*/ 33758 h 167575"/>
                <a:gd name="connsiteX88" fmla="*/ 193982 w 601464"/>
                <a:gd name="connsiteY88" fmla="*/ 57749 h 167575"/>
                <a:gd name="connsiteX89" fmla="*/ 180882 w 601464"/>
                <a:gd name="connsiteY89" fmla="*/ 106645 h 167575"/>
                <a:gd name="connsiteX90" fmla="*/ 193982 w 601464"/>
                <a:gd name="connsiteY90" fmla="*/ 106645 h 167575"/>
                <a:gd name="connsiteX91" fmla="*/ 193982 w 601464"/>
                <a:gd name="connsiteY91" fmla="*/ 167575 h 167575"/>
                <a:gd name="connsiteX92" fmla="*/ 209214 w 601464"/>
                <a:gd name="connsiteY92" fmla="*/ 167575 h 167575"/>
                <a:gd name="connsiteX93" fmla="*/ 209214 w 601464"/>
                <a:gd name="connsiteY93" fmla="*/ 106645 h 167575"/>
                <a:gd name="connsiteX94" fmla="*/ 224447 w 601464"/>
                <a:gd name="connsiteY94" fmla="*/ 106645 h 167575"/>
                <a:gd name="connsiteX95" fmla="*/ 224447 w 601464"/>
                <a:gd name="connsiteY95" fmla="*/ 167575 h 167575"/>
                <a:gd name="connsiteX96" fmla="*/ 239679 w 601464"/>
                <a:gd name="connsiteY96" fmla="*/ 167575 h 167575"/>
                <a:gd name="connsiteX97" fmla="*/ 239679 w 601464"/>
                <a:gd name="connsiteY97" fmla="*/ 106645 h 167575"/>
                <a:gd name="connsiteX98" fmla="*/ 252779 w 601464"/>
                <a:gd name="connsiteY98" fmla="*/ 106645 h 167575"/>
                <a:gd name="connsiteX99" fmla="*/ 239679 w 601464"/>
                <a:gd name="connsiteY99" fmla="*/ 57749 h 167575"/>
                <a:gd name="connsiteX100" fmla="*/ 239679 w 601464"/>
                <a:gd name="connsiteY100" fmla="*/ 33301 h 167575"/>
                <a:gd name="connsiteX101" fmla="*/ 251332 w 601464"/>
                <a:gd name="connsiteY101" fmla="*/ 77475 h 167575"/>
                <a:gd name="connsiteX102" fmla="*/ 260571 w 601464"/>
                <a:gd name="connsiteY102" fmla="*/ 83011 h 167575"/>
                <a:gd name="connsiteX103" fmla="*/ 266108 w 601464"/>
                <a:gd name="connsiteY103" fmla="*/ 77475 h 167575"/>
                <a:gd name="connsiteX104" fmla="*/ 277760 w 601464"/>
                <a:gd name="connsiteY104" fmla="*/ 33301 h 167575"/>
                <a:gd name="connsiteX105" fmla="*/ 277760 w 601464"/>
                <a:gd name="connsiteY105" fmla="*/ 167575 h 167575"/>
                <a:gd name="connsiteX106" fmla="*/ 292993 w 601464"/>
                <a:gd name="connsiteY106" fmla="*/ 167575 h 167575"/>
                <a:gd name="connsiteX107" fmla="*/ 292993 w 601464"/>
                <a:gd name="connsiteY107" fmla="*/ 83797 h 167575"/>
                <a:gd name="connsiteX108" fmla="*/ 308225 w 601464"/>
                <a:gd name="connsiteY108" fmla="*/ 83797 h 167575"/>
                <a:gd name="connsiteX109" fmla="*/ 308225 w 601464"/>
                <a:gd name="connsiteY109" fmla="*/ 167575 h 167575"/>
                <a:gd name="connsiteX110" fmla="*/ 323458 w 601464"/>
                <a:gd name="connsiteY110" fmla="*/ 167575 h 167575"/>
                <a:gd name="connsiteX111" fmla="*/ 323458 w 601464"/>
                <a:gd name="connsiteY111" fmla="*/ 33758 h 167575"/>
                <a:gd name="connsiteX112" fmla="*/ 335034 w 601464"/>
                <a:gd name="connsiteY112" fmla="*/ 77475 h 167575"/>
                <a:gd name="connsiteX113" fmla="*/ 342651 w 601464"/>
                <a:gd name="connsiteY113" fmla="*/ 85091 h 167575"/>
                <a:gd name="connsiteX114" fmla="*/ 350267 w 601464"/>
                <a:gd name="connsiteY114" fmla="*/ 77475 h 167575"/>
                <a:gd name="connsiteX115" fmla="*/ 361539 w 601464"/>
                <a:gd name="connsiteY115" fmla="*/ 33758 h 167575"/>
                <a:gd name="connsiteX116" fmla="*/ 361539 w 601464"/>
                <a:gd name="connsiteY116" fmla="*/ 57749 h 167575"/>
                <a:gd name="connsiteX117" fmla="*/ 348439 w 601464"/>
                <a:gd name="connsiteY117" fmla="*/ 106645 h 167575"/>
                <a:gd name="connsiteX118" fmla="*/ 361539 w 601464"/>
                <a:gd name="connsiteY118" fmla="*/ 106645 h 167575"/>
                <a:gd name="connsiteX119" fmla="*/ 361539 w 601464"/>
                <a:gd name="connsiteY119" fmla="*/ 167575 h 167575"/>
                <a:gd name="connsiteX120" fmla="*/ 376771 w 601464"/>
                <a:gd name="connsiteY120" fmla="*/ 167575 h 167575"/>
                <a:gd name="connsiteX121" fmla="*/ 376771 w 601464"/>
                <a:gd name="connsiteY121" fmla="*/ 106645 h 167575"/>
                <a:gd name="connsiteX122" fmla="*/ 392004 w 601464"/>
                <a:gd name="connsiteY122" fmla="*/ 106645 h 167575"/>
                <a:gd name="connsiteX123" fmla="*/ 392004 w 601464"/>
                <a:gd name="connsiteY123" fmla="*/ 167575 h 167575"/>
                <a:gd name="connsiteX124" fmla="*/ 407236 w 601464"/>
                <a:gd name="connsiteY124" fmla="*/ 167575 h 167575"/>
                <a:gd name="connsiteX125" fmla="*/ 407236 w 601464"/>
                <a:gd name="connsiteY125" fmla="*/ 106645 h 167575"/>
                <a:gd name="connsiteX126" fmla="*/ 420336 w 601464"/>
                <a:gd name="connsiteY126" fmla="*/ 106645 h 167575"/>
                <a:gd name="connsiteX127" fmla="*/ 407236 w 601464"/>
                <a:gd name="connsiteY127" fmla="*/ 57749 h 167575"/>
                <a:gd name="connsiteX128" fmla="*/ 407236 w 601464"/>
                <a:gd name="connsiteY128" fmla="*/ 33301 h 167575"/>
                <a:gd name="connsiteX129" fmla="*/ 418889 w 601464"/>
                <a:gd name="connsiteY129" fmla="*/ 77475 h 167575"/>
                <a:gd name="connsiteX130" fmla="*/ 428128 w 601464"/>
                <a:gd name="connsiteY130" fmla="*/ 83011 h 167575"/>
                <a:gd name="connsiteX131" fmla="*/ 433665 w 601464"/>
                <a:gd name="connsiteY131" fmla="*/ 77475 h 167575"/>
                <a:gd name="connsiteX132" fmla="*/ 445317 w 601464"/>
                <a:gd name="connsiteY132" fmla="*/ 33301 h 167575"/>
                <a:gd name="connsiteX133" fmla="*/ 445317 w 601464"/>
                <a:gd name="connsiteY133" fmla="*/ 167575 h 167575"/>
                <a:gd name="connsiteX134" fmla="*/ 460550 w 601464"/>
                <a:gd name="connsiteY134" fmla="*/ 167575 h 167575"/>
                <a:gd name="connsiteX135" fmla="*/ 460550 w 601464"/>
                <a:gd name="connsiteY135" fmla="*/ 83797 h 167575"/>
                <a:gd name="connsiteX136" fmla="*/ 475782 w 601464"/>
                <a:gd name="connsiteY136" fmla="*/ 83797 h 167575"/>
                <a:gd name="connsiteX137" fmla="*/ 475782 w 601464"/>
                <a:gd name="connsiteY137" fmla="*/ 167575 h 167575"/>
                <a:gd name="connsiteX138" fmla="*/ 491015 w 601464"/>
                <a:gd name="connsiteY138" fmla="*/ 167575 h 167575"/>
                <a:gd name="connsiteX139" fmla="*/ 491015 w 601464"/>
                <a:gd name="connsiteY139" fmla="*/ 33758 h 167575"/>
                <a:gd name="connsiteX140" fmla="*/ 502591 w 601464"/>
                <a:gd name="connsiteY140" fmla="*/ 77475 h 167575"/>
                <a:gd name="connsiteX141" fmla="*/ 510208 w 601464"/>
                <a:gd name="connsiteY141" fmla="*/ 85091 h 167575"/>
                <a:gd name="connsiteX142" fmla="*/ 517824 w 601464"/>
                <a:gd name="connsiteY142" fmla="*/ 77475 h 167575"/>
                <a:gd name="connsiteX143" fmla="*/ 529096 w 601464"/>
                <a:gd name="connsiteY143" fmla="*/ 33758 h 167575"/>
                <a:gd name="connsiteX144" fmla="*/ 529096 w 601464"/>
                <a:gd name="connsiteY144" fmla="*/ 57749 h 167575"/>
                <a:gd name="connsiteX145" fmla="*/ 515996 w 601464"/>
                <a:gd name="connsiteY145" fmla="*/ 106645 h 167575"/>
                <a:gd name="connsiteX146" fmla="*/ 529096 w 601464"/>
                <a:gd name="connsiteY146" fmla="*/ 106645 h 167575"/>
                <a:gd name="connsiteX147" fmla="*/ 529096 w 601464"/>
                <a:gd name="connsiteY147" fmla="*/ 167575 h 167575"/>
                <a:gd name="connsiteX148" fmla="*/ 544328 w 601464"/>
                <a:gd name="connsiteY148" fmla="*/ 167575 h 167575"/>
                <a:gd name="connsiteX149" fmla="*/ 544328 w 601464"/>
                <a:gd name="connsiteY149" fmla="*/ 106645 h 167575"/>
                <a:gd name="connsiteX150" fmla="*/ 559561 w 601464"/>
                <a:gd name="connsiteY150" fmla="*/ 106645 h 167575"/>
                <a:gd name="connsiteX151" fmla="*/ 559561 w 601464"/>
                <a:gd name="connsiteY151" fmla="*/ 167575 h 167575"/>
                <a:gd name="connsiteX152" fmla="*/ 574793 w 601464"/>
                <a:gd name="connsiteY152" fmla="*/ 167575 h 167575"/>
                <a:gd name="connsiteX153" fmla="*/ 574793 w 601464"/>
                <a:gd name="connsiteY153" fmla="*/ 106645 h 167575"/>
                <a:gd name="connsiteX154" fmla="*/ 587893 w 601464"/>
                <a:gd name="connsiteY154" fmla="*/ 106645 h 167575"/>
                <a:gd name="connsiteX155" fmla="*/ 574793 w 601464"/>
                <a:gd name="connsiteY155" fmla="*/ 57749 h 167575"/>
                <a:gd name="connsiteX156" fmla="*/ 574793 w 601464"/>
                <a:gd name="connsiteY156" fmla="*/ 33301 h 167575"/>
                <a:gd name="connsiteX157" fmla="*/ 586446 w 601464"/>
                <a:gd name="connsiteY157" fmla="*/ 77475 h 167575"/>
                <a:gd name="connsiteX158" fmla="*/ 594062 w 601464"/>
                <a:gd name="connsiteY158" fmla="*/ 83111 h 167575"/>
                <a:gd name="connsiteX159" fmla="*/ 601462 w 601464"/>
                <a:gd name="connsiteY159" fmla="*/ 75283 h 167575"/>
                <a:gd name="connsiteX160" fmla="*/ 601222 w 601464"/>
                <a:gd name="connsiteY160" fmla="*/ 73591 h 1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1464" h="167575">
                  <a:moveTo>
                    <a:pt x="601222" y="73591"/>
                  </a:moveTo>
                  <a:lnTo>
                    <a:pt x="586522" y="18145"/>
                  </a:lnTo>
                  <a:cubicBezTo>
                    <a:pt x="586071" y="16577"/>
                    <a:pt x="585293" y="15123"/>
                    <a:pt x="584237" y="13880"/>
                  </a:cubicBezTo>
                  <a:cubicBezTo>
                    <a:pt x="579227" y="8658"/>
                    <a:pt x="573037" y="4713"/>
                    <a:pt x="566187" y="2379"/>
                  </a:cubicBezTo>
                  <a:cubicBezTo>
                    <a:pt x="561639" y="669"/>
                    <a:pt x="556801" y="-133"/>
                    <a:pt x="551945" y="18"/>
                  </a:cubicBezTo>
                  <a:cubicBezTo>
                    <a:pt x="547124" y="9"/>
                    <a:pt x="542335" y="807"/>
                    <a:pt x="537779" y="2379"/>
                  </a:cubicBezTo>
                  <a:cubicBezTo>
                    <a:pt x="530874" y="4685"/>
                    <a:pt x="524648" y="8663"/>
                    <a:pt x="519652" y="13956"/>
                  </a:cubicBezTo>
                  <a:cubicBezTo>
                    <a:pt x="518703" y="15245"/>
                    <a:pt x="517981" y="16688"/>
                    <a:pt x="517519" y="18221"/>
                  </a:cubicBezTo>
                  <a:lnTo>
                    <a:pt x="509903" y="46553"/>
                  </a:lnTo>
                  <a:lnTo>
                    <a:pt x="502287" y="18449"/>
                  </a:lnTo>
                  <a:cubicBezTo>
                    <a:pt x="501879" y="16880"/>
                    <a:pt x="501125" y="15423"/>
                    <a:pt x="500078" y="14184"/>
                  </a:cubicBezTo>
                  <a:cubicBezTo>
                    <a:pt x="495035" y="8966"/>
                    <a:pt x="488821" y="5024"/>
                    <a:pt x="481952" y="2684"/>
                  </a:cubicBezTo>
                  <a:cubicBezTo>
                    <a:pt x="477571" y="915"/>
                    <a:pt x="472891" y="10"/>
                    <a:pt x="468166" y="18"/>
                  </a:cubicBezTo>
                  <a:cubicBezTo>
                    <a:pt x="463347" y="22"/>
                    <a:pt x="458561" y="819"/>
                    <a:pt x="454000" y="2379"/>
                  </a:cubicBezTo>
                  <a:cubicBezTo>
                    <a:pt x="447110" y="4668"/>
                    <a:pt x="440904" y="8648"/>
                    <a:pt x="435949" y="13956"/>
                  </a:cubicBezTo>
                  <a:cubicBezTo>
                    <a:pt x="434947" y="15223"/>
                    <a:pt x="434198" y="16671"/>
                    <a:pt x="433741" y="18221"/>
                  </a:cubicBezTo>
                  <a:lnTo>
                    <a:pt x="426277" y="45715"/>
                  </a:lnTo>
                  <a:lnTo>
                    <a:pt x="418661" y="18145"/>
                  </a:lnTo>
                  <a:cubicBezTo>
                    <a:pt x="418210" y="16577"/>
                    <a:pt x="417431" y="15123"/>
                    <a:pt x="416376" y="13880"/>
                  </a:cubicBezTo>
                  <a:cubicBezTo>
                    <a:pt x="411365" y="8658"/>
                    <a:pt x="405175" y="4713"/>
                    <a:pt x="398325" y="2379"/>
                  </a:cubicBezTo>
                  <a:cubicBezTo>
                    <a:pt x="393873" y="707"/>
                    <a:pt x="389142" y="-94"/>
                    <a:pt x="384388" y="18"/>
                  </a:cubicBezTo>
                  <a:cubicBezTo>
                    <a:pt x="379567" y="9"/>
                    <a:pt x="374778" y="807"/>
                    <a:pt x="370221" y="2379"/>
                  </a:cubicBezTo>
                  <a:cubicBezTo>
                    <a:pt x="363317" y="4685"/>
                    <a:pt x="357091" y="8663"/>
                    <a:pt x="352095" y="13956"/>
                  </a:cubicBezTo>
                  <a:cubicBezTo>
                    <a:pt x="351146" y="15245"/>
                    <a:pt x="350424" y="16688"/>
                    <a:pt x="349962" y="18221"/>
                  </a:cubicBezTo>
                  <a:lnTo>
                    <a:pt x="342346" y="46553"/>
                  </a:lnTo>
                  <a:lnTo>
                    <a:pt x="334730" y="18449"/>
                  </a:lnTo>
                  <a:cubicBezTo>
                    <a:pt x="334322" y="16880"/>
                    <a:pt x="333568" y="15423"/>
                    <a:pt x="332521" y="14184"/>
                  </a:cubicBezTo>
                  <a:cubicBezTo>
                    <a:pt x="327478" y="8966"/>
                    <a:pt x="321264" y="5024"/>
                    <a:pt x="314395" y="2684"/>
                  </a:cubicBezTo>
                  <a:cubicBezTo>
                    <a:pt x="310014" y="915"/>
                    <a:pt x="305333" y="10"/>
                    <a:pt x="300609" y="18"/>
                  </a:cubicBezTo>
                  <a:cubicBezTo>
                    <a:pt x="295790" y="22"/>
                    <a:pt x="291004" y="819"/>
                    <a:pt x="286443" y="2379"/>
                  </a:cubicBezTo>
                  <a:cubicBezTo>
                    <a:pt x="279553" y="4668"/>
                    <a:pt x="273347" y="8648"/>
                    <a:pt x="268392" y="13956"/>
                  </a:cubicBezTo>
                  <a:cubicBezTo>
                    <a:pt x="267390" y="15223"/>
                    <a:pt x="266641" y="16671"/>
                    <a:pt x="266184" y="18221"/>
                  </a:cubicBezTo>
                  <a:lnTo>
                    <a:pt x="258720" y="45715"/>
                  </a:lnTo>
                  <a:lnTo>
                    <a:pt x="251104" y="18145"/>
                  </a:lnTo>
                  <a:cubicBezTo>
                    <a:pt x="250653" y="16577"/>
                    <a:pt x="249874" y="15123"/>
                    <a:pt x="248819" y="13880"/>
                  </a:cubicBezTo>
                  <a:cubicBezTo>
                    <a:pt x="243808" y="8658"/>
                    <a:pt x="237618" y="4713"/>
                    <a:pt x="230768" y="2379"/>
                  </a:cubicBezTo>
                  <a:cubicBezTo>
                    <a:pt x="226317" y="707"/>
                    <a:pt x="221585" y="-94"/>
                    <a:pt x="216831" y="18"/>
                  </a:cubicBezTo>
                  <a:cubicBezTo>
                    <a:pt x="212010" y="9"/>
                    <a:pt x="207221" y="807"/>
                    <a:pt x="202664" y="2379"/>
                  </a:cubicBezTo>
                  <a:cubicBezTo>
                    <a:pt x="195761" y="4685"/>
                    <a:pt x="189534" y="8663"/>
                    <a:pt x="184538" y="13956"/>
                  </a:cubicBezTo>
                  <a:cubicBezTo>
                    <a:pt x="183589" y="15245"/>
                    <a:pt x="182868" y="16688"/>
                    <a:pt x="182405" y="18221"/>
                  </a:cubicBezTo>
                  <a:lnTo>
                    <a:pt x="174789" y="46553"/>
                  </a:lnTo>
                  <a:lnTo>
                    <a:pt x="167173" y="18449"/>
                  </a:lnTo>
                  <a:cubicBezTo>
                    <a:pt x="166765" y="16880"/>
                    <a:pt x="166011" y="15423"/>
                    <a:pt x="164964" y="14184"/>
                  </a:cubicBezTo>
                  <a:cubicBezTo>
                    <a:pt x="159921" y="8966"/>
                    <a:pt x="153707" y="5024"/>
                    <a:pt x="146837" y="2684"/>
                  </a:cubicBezTo>
                  <a:cubicBezTo>
                    <a:pt x="142457" y="915"/>
                    <a:pt x="137776" y="10"/>
                    <a:pt x="133052" y="18"/>
                  </a:cubicBezTo>
                  <a:cubicBezTo>
                    <a:pt x="128233" y="22"/>
                    <a:pt x="123446" y="819"/>
                    <a:pt x="118886" y="2379"/>
                  </a:cubicBezTo>
                  <a:cubicBezTo>
                    <a:pt x="111995" y="4668"/>
                    <a:pt x="105790" y="8648"/>
                    <a:pt x="100835" y="13956"/>
                  </a:cubicBezTo>
                  <a:cubicBezTo>
                    <a:pt x="99833" y="15223"/>
                    <a:pt x="99084" y="16671"/>
                    <a:pt x="98627" y="18221"/>
                  </a:cubicBezTo>
                  <a:lnTo>
                    <a:pt x="91163" y="45715"/>
                  </a:lnTo>
                  <a:lnTo>
                    <a:pt x="83547" y="18145"/>
                  </a:lnTo>
                  <a:cubicBezTo>
                    <a:pt x="83096" y="16577"/>
                    <a:pt x="82317" y="15123"/>
                    <a:pt x="81262" y="13880"/>
                  </a:cubicBezTo>
                  <a:cubicBezTo>
                    <a:pt x="76251" y="8658"/>
                    <a:pt x="70061" y="4713"/>
                    <a:pt x="63211" y="2379"/>
                  </a:cubicBezTo>
                  <a:cubicBezTo>
                    <a:pt x="58759" y="707"/>
                    <a:pt x="54028" y="-94"/>
                    <a:pt x="49274" y="18"/>
                  </a:cubicBezTo>
                  <a:cubicBezTo>
                    <a:pt x="44452" y="9"/>
                    <a:pt x="39665" y="807"/>
                    <a:pt x="35107" y="2379"/>
                  </a:cubicBezTo>
                  <a:cubicBezTo>
                    <a:pt x="28204" y="4685"/>
                    <a:pt x="21977" y="8663"/>
                    <a:pt x="16981" y="13956"/>
                  </a:cubicBezTo>
                  <a:cubicBezTo>
                    <a:pt x="16032" y="15245"/>
                    <a:pt x="15310" y="16688"/>
                    <a:pt x="14848" y="18221"/>
                  </a:cubicBezTo>
                  <a:lnTo>
                    <a:pt x="149" y="73591"/>
                  </a:lnTo>
                  <a:cubicBezTo>
                    <a:pt x="-675" y="77716"/>
                    <a:pt x="2002" y="81727"/>
                    <a:pt x="6127" y="82551"/>
                  </a:cubicBezTo>
                  <a:cubicBezTo>
                    <a:pt x="9898" y="83304"/>
                    <a:pt x="13639" y="81126"/>
                    <a:pt x="14848" y="77475"/>
                  </a:cubicBezTo>
                  <a:lnTo>
                    <a:pt x="26425" y="33834"/>
                  </a:lnTo>
                  <a:lnTo>
                    <a:pt x="26425" y="57749"/>
                  </a:lnTo>
                  <a:lnTo>
                    <a:pt x="13325" y="106645"/>
                  </a:lnTo>
                  <a:lnTo>
                    <a:pt x="26425" y="106645"/>
                  </a:lnTo>
                  <a:lnTo>
                    <a:pt x="26425" y="167575"/>
                  </a:lnTo>
                  <a:lnTo>
                    <a:pt x="41657" y="167575"/>
                  </a:lnTo>
                  <a:lnTo>
                    <a:pt x="41657" y="106645"/>
                  </a:lnTo>
                  <a:lnTo>
                    <a:pt x="56890" y="106645"/>
                  </a:lnTo>
                  <a:lnTo>
                    <a:pt x="56890" y="167575"/>
                  </a:lnTo>
                  <a:lnTo>
                    <a:pt x="72122" y="167575"/>
                  </a:lnTo>
                  <a:lnTo>
                    <a:pt x="72122" y="106645"/>
                  </a:lnTo>
                  <a:lnTo>
                    <a:pt x="85222" y="106645"/>
                  </a:lnTo>
                  <a:lnTo>
                    <a:pt x="72122" y="57749"/>
                  </a:lnTo>
                  <a:lnTo>
                    <a:pt x="72122" y="33301"/>
                  </a:lnTo>
                  <a:lnTo>
                    <a:pt x="83775" y="77475"/>
                  </a:lnTo>
                  <a:cubicBezTo>
                    <a:pt x="84798" y="81555"/>
                    <a:pt x="88934" y="84034"/>
                    <a:pt x="93014" y="83011"/>
                  </a:cubicBezTo>
                  <a:cubicBezTo>
                    <a:pt x="95739" y="82328"/>
                    <a:pt x="97867" y="80200"/>
                    <a:pt x="98551" y="77475"/>
                  </a:cubicBezTo>
                  <a:lnTo>
                    <a:pt x="110203" y="33301"/>
                  </a:lnTo>
                  <a:lnTo>
                    <a:pt x="110203" y="167575"/>
                  </a:lnTo>
                  <a:lnTo>
                    <a:pt x="125436" y="167575"/>
                  </a:lnTo>
                  <a:lnTo>
                    <a:pt x="125436" y="83797"/>
                  </a:lnTo>
                  <a:lnTo>
                    <a:pt x="140668" y="83797"/>
                  </a:lnTo>
                  <a:lnTo>
                    <a:pt x="140668" y="167575"/>
                  </a:lnTo>
                  <a:lnTo>
                    <a:pt x="155901" y="167575"/>
                  </a:lnTo>
                  <a:lnTo>
                    <a:pt x="155901" y="33758"/>
                  </a:lnTo>
                  <a:lnTo>
                    <a:pt x="167477" y="77475"/>
                  </a:lnTo>
                  <a:cubicBezTo>
                    <a:pt x="167477" y="81682"/>
                    <a:pt x="170887" y="85091"/>
                    <a:pt x="175094" y="85091"/>
                  </a:cubicBezTo>
                  <a:cubicBezTo>
                    <a:pt x="179300" y="85091"/>
                    <a:pt x="182710" y="81682"/>
                    <a:pt x="182710" y="77475"/>
                  </a:cubicBezTo>
                  <a:lnTo>
                    <a:pt x="193982" y="33758"/>
                  </a:lnTo>
                  <a:lnTo>
                    <a:pt x="193982" y="57749"/>
                  </a:lnTo>
                  <a:lnTo>
                    <a:pt x="180882" y="106645"/>
                  </a:lnTo>
                  <a:lnTo>
                    <a:pt x="193982" y="106645"/>
                  </a:lnTo>
                  <a:lnTo>
                    <a:pt x="193982" y="167575"/>
                  </a:lnTo>
                  <a:lnTo>
                    <a:pt x="209214" y="167575"/>
                  </a:lnTo>
                  <a:lnTo>
                    <a:pt x="209214" y="106645"/>
                  </a:lnTo>
                  <a:lnTo>
                    <a:pt x="224447" y="106645"/>
                  </a:lnTo>
                  <a:lnTo>
                    <a:pt x="224447" y="167575"/>
                  </a:lnTo>
                  <a:lnTo>
                    <a:pt x="239679" y="167575"/>
                  </a:lnTo>
                  <a:lnTo>
                    <a:pt x="239679" y="106645"/>
                  </a:lnTo>
                  <a:lnTo>
                    <a:pt x="252779" y="106645"/>
                  </a:lnTo>
                  <a:lnTo>
                    <a:pt x="239679" y="57749"/>
                  </a:lnTo>
                  <a:lnTo>
                    <a:pt x="239679" y="33301"/>
                  </a:lnTo>
                  <a:lnTo>
                    <a:pt x="251332" y="77475"/>
                  </a:lnTo>
                  <a:cubicBezTo>
                    <a:pt x="252355" y="81555"/>
                    <a:pt x="256491" y="84034"/>
                    <a:pt x="260571" y="83011"/>
                  </a:cubicBezTo>
                  <a:cubicBezTo>
                    <a:pt x="263296" y="82328"/>
                    <a:pt x="265424" y="80200"/>
                    <a:pt x="266108" y="77475"/>
                  </a:cubicBezTo>
                  <a:lnTo>
                    <a:pt x="277760" y="33301"/>
                  </a:lnTo>
                  <a:lnTo>
                    <a:pt x="277760" y="167575"/>
                  </a:lnTo>
                  <a:lnTo>
                    <a:pt x="292993" y="167575"/>
                  </a:lnTo>
                  <a:lnTo>
                    <a:pt x="292993" y="83797"/>
                  </a:lnTo>
                  <a:lnTo>
                    <a:pt x="308225" y="83797"/>
                  </a:lnTo>
                  <a:lnTo>
                    <a:pt x="308225" y="167575"/>
                  </a:lnTo>
                  <a:lnTo>
                    <a:pt x="323458" y="167575"/>
                  </a:lnTo>
                  <a:lnTo>
                    <a:pt x="323458" y="33758"/>
                  </a:lnTo>
                  <a:lnTo>
                    <a:pt x="335034" y="77475"/>
                  </a:lnTo>
                  <a:cubicBezTo>
                    <a:pt x="335034" y="81682"/>
                    <a:pt x="338444" y="85091"/>
                    <a:pt x="342651" y="85091"/>
                  </a:cubicBezTo>
                  <a:cubicBezTo>
                    <a:pt x="346857" y="85091"/>
                    <a:pt x="350267" y="81682"/>
                    <a:pt x="350267" y="77475"/>
                  </a:cubicBezTo>
                  <a:lnTo>
                    <a:pt x="361539" y="33758"/>
                  </a:lnTo>
                  <a:lnTo>
                    <a:pt x="361539" y="57749"/>
                  </a:lnTo>
                  <a:lnTo>
                    <a:pt x="348439" y="106645"/>
                  </a:lnTo>
                  <a:lnTo>
                    <a:pt x="361539" y="106645"/>
                  </a:lnTo>
                  <a:lnTo>
                    <a:pt x="361539" y="167575"/>
                  </a:lnTo>
                  <a:lnTo>
                    <a:pt x="376771" y="167575"/>
                  </a:lnTo>
                  <a:lnTo>
                    <a:pt x="376771" y="106645"/>
                  </a:lnTo>
                  <a:lnTo>
                    <a:pt x="392004" y="106645"/>
                  </a:lnTo>
                  <a:lnTo>
                    <a:pt x="392004" y="167575"/>
                  </a:lnTo>
                  <a:lnTo>
                    <a:pt x="407236" y="167575"/>
                  </a:lnTo>
                  <a:lnTo>
                    <a:pt x="407236" y="106645"/>
                  </a:lnTo>
                  <a:lnTo>
                    <a:pt x="420336" y="106645"/>
                  </a:lnTo>
                  <a:lnTo>
                    <a:pt x="407236" y="57749"/>
                  </a:lnTo>
                  <a:lnTo>
                    <a:pt x="407236" y="33301"/>
                  </a:lnTo>
                  <a:lnTo>
                    <a:pt x="418889" y="77475"/>
                  </a:lnTo>
                  <a:cubicBezTo>
                    <a:pt x="419912" y="81555"/>
                    <a:pt x="424048" y="84034"/>
                    <a:pt x="428128" y="83011"/>
                  </a:cubicBezTo>
                  <a:cubicBezTo>
                    <a:pt x="430853" y="82328"/>
                    <a:pt x="432981" y="80200"/>
                    <a:pt x="433665" y="77475"/>
                  </a:cubicBezTo>
                  <a:lnTo>
                    <a:pt x="445317" y="33301"/>
                  </a:lnTo>
                  <a:lnTo>
                    <a:pt x="445317" y="167575"/>
                  </a:lnTo>
                  <a:lnTo>
                    <a:pt x="460550" y="167575"/>
                  </a:lnTo>
                  <a:lnTo>
                    <a:pt x="460550" y="83797"/>
                  </a:lnTo>
                  <a:lnTo>
                    <a:pt x="475782" y="83797"/>
                  </a:lnTo>
                  <a:lnTo>
                    <a:pt x="475782" y="167575"/>
                  </a:lnTo>
                  <a:lnTo>
                    <a:pt x="491015" y="167575"/>
                  </a:lnTo>
                  <a:lnTo>
                    <a:pt x="491015" y="33758"/>
                  </a:lnTo>
                  <a:lnTo>
                    <a:pt x="502591" y="77475"/>
                  </a:lnTo>
                  <a:cubicBezTo>
                    <a:pt x="502591" y="81682"/>
                    <a:pt x="506001" y="85091"/>
                    <a:pt x="510208" y="85091"/>
                  </a:cubicBezTo>
                  <a:cubicBezTo>
                    <a:pt x="514414" y="85091"/>
                    <a:pt x="517824" y="81682"/>
                    <a:pt x="517824" y="77475"/>
                  </a:cubicBezTo>
                  <a:lnTo>
                    <a:pt x="529096" y="33758"/>
                  </a:lnTo>
                  <a:lnTo>
                    <a:pt x="529096" y="57749"/>
                  </a:lnTo>
                  <a:lnTo>
                    <a:pt x="515996" y="106645"/>
                  </a:lnTo>
                  <a:lnTo>
                    <a:pt x="529096" y="106645"/>
                  </a:lnTo>
                  <a:lnTo>
                    <a:pt x="529096" y="167575"/>
                  </a:lnTo>
                  <a:lnTo>
                    <a:pt x="544328" y="167575"/>
                  </a:lnTo>
                  <a:lnTo>
                    <a:pt x="544328" y="106645"/>
                  </a:lnTo>
                  <a:lnTo>
                    <a:pt x="559561" y="106645"/>
                  </a:lnTo>
                  <a:lnTo>
                    <a:pt x="559561" y="167575"/>
                  </a:lnTo>
                  <a:lnTo>
                    <a:pt x="574793" y="167575"/>
                  </a:lnTo>
                  <a:lnTo>
                    <a:pt x="574793" y="106645"/>
                  </a:lnTo>
                  <a:lnTo>
                    <a:pt x="587893" y="106645"/>
                  </a:lnTo>
                  <a:lnTo>
                    <a:pt x="574793" y="57749"/>
                  </a:lnTo>
                  <a:lnTo>
                    <a:pt x="574793" y="33301"/>
                  </a:lnTo>
                  <a:lnTo>
                    <a:pt x="586446" y="77475"/>
                  </a:lnTo>
                  <a:cubicBezTo>
                    <a:pt x="587366" y="80896"/>
                    <a:pt x="590522" y="83232"/>
                    <a:pt x="594062" y="83111"/>
                  </a:cubicBezTo>
                  <a:cubicBezTo>
                    <a:pt x="598267" y="82993"/>
                    <a:pt x="601580" y="79488"/>
                    <a:pt x="601462" y="75283"/>
                  </a:cubicBezTo>
                  <a:cubicBezTo>
                    <a:pt x="601445" y="74712"/>
                    <a:pt x="601365" y="74145"/>
                    <a:pt x="601222" y="7359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49" name="Freeform: Shape 48">
              <a:extLst>
                <a:ext uri="{FF2B5EF4-FFF2-40B4-BE49-F238E27FC236}">
                  <a16:creationId xmlns:a16="http://schemas.microsoft.com/office/drawing/2014/main" id="{D5F63E78-31AB-1BF7-6DFC-FE60A9BCEDE3}"/>
                </a:ext>
              </a:extLst>
            </p:cNvPr>
            <p:cNvSpPr/>
            <p:nvPr/>
          </p:nvSpPr>
          <p:spPr>
            <a:xfrm>
              <a:off x="2351074"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0" name="Freeform: Shape 49">
              <a:extLst>
                <a:ext uri="{FF2B5EF4-FFF2-40B4-BE49-F238E27FC236}">
                  <a16:creationId xmlns:a16="http://schemas.microsoft.com/office/drawing/2014/main" id="{918EEAA0-EEB0-4DF4-3B1F-B2051BECBCCE}"/>
                </a:ext>
              </a:extLst>
            </p:cNvPr>
            <p:cNvSpPr/>
            <p:nvPr/>
          </p:nvSpPr>
          <p:spPr>
            <a:xfrm>
              <a:off x="2183517"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1" name="Freeform: Shape 50">
              <a:extLst>
                <a:ext uri="{FF2B5EF4-FFF2-40B4-BE49-F238E27FC236}">
                  <a16:creationId xmlns:a16="http://schemas.microsoft.com/office/drawing/2014/main" id="{A2F5F7D4-4C85-98B8-076B-58252A3D25A2}"/>
                </a:ext>
              </a:extLst>
            </p:cNvPr>
            <p:cNvSpPr/>
            <p:nvPr/>
          </p:nvSpPr>
          <p:spPr>
            <a:xfrm>
              <a:off x="2267296"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2" name="Freeform: Shape 51">
              <a:extLst>
                <a:ext uri="{FF2B5EF4-FFF2-40B4-BE49-F238E27FC236}">
                  <a16:creationId xmlns:a16="http://schemas.microsoft.com/office/drawing/2014/main" id="{CFB6340D-C531-4433-9A16-3DE9C7AB1F8A}"/>
                </a:ext>
              </a:extLst>
            </p:cNvPr>
            <p:cNvSpPr/>
            <p:nvPr/>
          </p:nvSpPr>
          <p:spPr>
            <a:xfrm>
              <a:off x="2015960"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3" name="Freeform: Shape 52">
              <a:extLst>
                <a:ext uri="{FF2B5EF4-FFF2-40B4-BE49-F238E27FC236}">
                  <a16:creationId xmlns:a16="http://schemas.microsoft.com/office/drawing/2014/main" id="{3F680977-C021-D64A-CC07-3199063DCC62}"/>
                </a:ext>
              </a:extLst>
            </p:cNvPr>
            <p:cNvSpPr/>
            <p:nvPr/>
          </p:nvSpPr>
          <p:spPr>
            <a:xfrm>
              <a:off x="2099739" y="2852730"/>
              <a:ext cx="38081" cy="38081"/>
            </a:xfrm>
            <a:custGeom>
              <a:avLst/>
              <a:gdLst>
                <a:gd name="connsiteX0" fmla="*/ 19041 w 38081"/>
                <a:gd name="connsiteY0" fmla="*/ 38081 h 38081"/>
                <a:gd name="connsiteX1" fmla="*/ 38081 w 38081"/>
                <a:gd name="connsiteY1" fmla="*/ 19041 h 38081"/>
                <a:gd name="connsiteX2" fmla="*/ 19041 w 38081"/>
                <a:gd name="connsiteY2" fmla="*/ 0 h 38081"/>
                <a:gd name="connsiteX3" fmla="*/ 0 w 38081"/>
                <a:gd name="connsiteY3" fmla="*/ 19041 h 38081"/>
                <a:gd name="connsiteX4" fmla="*/ 19041 w 38081"/>
                <a:gd name="connsiteY4" fmla="*/ 38081 h 38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1" h="38081">
                  <a:moveTo>
                    <a:pt x="19041" y="38081"/>
                  </a:moveTo>
                  <a:cubicBezTo>
                    <a:pt x="29556" y="38081"/>
                    <a:pt x="38081" y="29556"/>
                    <a:pt x="38081" y="19041"/>
                  </a:cubicBezTo>
                  <a:cubicBezTo>
                    <a:pt x="38081" y="8525"/>
                    <a:pt x="29556" y="0"/>
                    <a:pt x="19041" y="0"/>
                  </a:cubicBezTo>
                  <a:cubicBezTo>
                    <a:pt x="8525" y="0"/>
                    <a:pt x="0" y="8525"/>
                    <a:pt x="0" y="19041"/>
                  </a:cubicBezTo>
                  <a:cubicBezTo>
                    <a:pt x="0" y="29556"/>
                    <a:pt x="8525" y="38081"/>
                    <a:pt x="19041" y="38081"/>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sp>
          <p:nvSpPr>
            <p:cNvPr id="54" name="Freeform: Shape 53">
              <a:extLst>
                <a:ext uri="{FF2B5EF4-FFF2-40B4-BE49-F238E27FC236}">
                  <a16:creationId xmlns:a16="http://schemas.microsoft.com/office/drawing/2014/main" id="{2F6C0F5C-0967-7C00-50F9-3DFFB13BB414}"/>
                </a:ext>
              </a:extLst>
            </p:cNvPr>
            <p:cNvSpPr/>
            <p:nvPr/>
          </p:nvSpPr>
          <p:spPr>
            <a:xfrm>
              <a:off x="1985549" y="2898411"/>
              <a:ext cx="434023" cy="167573"/>
            </a:xfrm>
            <a:custGeom>
              <a:avLst/>
              <a:gdLst>
                <a:gd name="connsiteX0" fmla="*/ 433690 w 434023"/>
                <a:gd name="connsiteY0" fmla="*/ 73590 h 167573"/>
                <a:gd name="connsiteX1" fmla="*/ 418991 w 434023"/>
                <a:gd name="connsiteY1" fmla="*/ 18143 h 167573"/>
                <a:gd name="connsiteX2" fmla="*/ 416783 w 434023"/>
                <a:gd name="connsiteY2" fmla="*/ 13878 h 167573"/>
                <a:gd name="connsiteX3" fmla="*/ 398656 w 434023"/>
                <a:gd name="connsiteY3" fmla="*/ 2378 h 167573"/>
                <a:gd name="connsiteX4" fmla="*/ 384566 w 434023"/>
                <a:gd name="connsiteY4" fmla="*/ 17 h 167573"/>
                <a:gd name="connsiteX5" fmla="*/ 370400 w 434023"/>
                <a:gd name="connsiteY5" fmla="*/ 2378 h 167573"/>
                <a:gd name="connsiteX6" fmla="*/ 352349 w 434023"/>
                <a:gd name="connsiteY6" fmla="*/ 13954 h 167573"/>
                <a:gd name="connsiteX7" fmla="*/ 350141 w 434023"/>
                <a:gd name="connsiteY7" fmla="*/ 18220 h 167573"/>
                <a:gd name="connsiteX8" fmla="*/ 342677 w 434023"/>
                <a:gd name="connsiteY8" fmla="*/ 45714 h 167573"/>
                <a:gd name="connsiteX9" fmla="*/ 335060 w 434023"/>
                <a:gd name="connsiteY9" fmla="*/ 18143 h 167573"/>
                <a:gd name="connsiteX10" fmla="*/ 332775 w 434023"/>
                <a:gd name="connsiteY10" fmla="*/ 13878 h 167573"/>
                <a:gd name="connsiteX11" fmla="*/ 314725 w 434023"/>
                <a:gd name="connsiteY11" fmla="*/ 2378 h 167573"/>
                <a:gd name="connsiteX12" fmla="*/ 300787 w 434023"/>
                <a:gd name="connsiteY12" fmla="*/ 17 h 167573"/>
                <a:gd name="connsiteX13" fmla="*/ 286621 w 434023"/>
                <a:gd name="connsiteY13" fmla="*/ 2378 h 167573"/>
                <a:gd name="connsiteX14" fmla="*/ 268494 w 434023"/>
                <a:gd name="connsiteY14" fmla="*/ 13954 h 167573"/>
                <a:gd name="connsiteX15" fmla="*/ 266362 w 434023"/>
                <a:gd name="connsiteY15" fmla="*/ 18220 h 167573"/>
                <a:gd name="connsiteX16" fmla="*/ 258746 w 434023"/>
                <a:gd name="connsiteY16" fmla="*/ 46552 h 167573"/>
                <a:gd name="connsiteX17" fmla="*/ 251129 w 434023"/>
                <a:gd name="connsiteY17" fmla="*/ 18448 h 167573"/>
                <a:gd name="connsiteX18" fmla="*/ 248921 w 434023"/>
                <a:gd name="connsiteY18" fmla="*/ 14183 h 167573"/>
                <a:gd name="connsiteX19" fmla="*/ 230794 w 434023"/>
                <a:gd name="connsiteY19" fmla="*/ 2682 h 167573"/>
                <a:gd name="connsiteX20" fmla="*/ 217009 w 434023"/>
                <a:gd name="connsiteY20" fmla="*/ 17 h 167573"/>
                <a:gd name="connsiteX21" fmla="*/ 202843 w 434023"/>
                <a:gd name="connsiteY21" fmla="*/ 2378 h 167573"/>
                <a:gd name="connsiteX22" fmla="*/ 184792 w 434023"/>
                <a:gd name="connsiteY22" fmla="*/ 13954 h 167573"/>
                <a:gd name="connsiteX23" fmla="*/ 182583 w 434023"/>
                <a:gd name="connsiteY23" fmla="*/ 18220 h 167573"/>
                <a:gd name="connsiteX24" fmla="*/ 175120 w 434023"/>
                <a:gd name="connsiteY24" fmla="*/ 45714 h 167573"/>
                <a:gd name="connsiteX25" fmla="*/ 167503 w 434023"/>
                <a:gd name="connsiteY25" fmla="*/ 18143 h 167573"/>
                <a:gd name="connsiteX26" fmla="*/ 165218 w 434023"/>
                <a:gd name="connsiteY26" fmla="*/ 13878 h 167573"/>
                <a:gd name="connsiteX27" fmla="*/ 147168 w 434023"/>
                <a:gd name="connsiteY27" fmla="*/ 2378 h 167573"/>
                <a:gd name="connsiteX28" fmla="*/ 133230 w 434023"/>
                <a:gd name="connsiteY28" fmla="*/ 17 h 167573"/>
                <a:gd name="connsiteX29" fmla="*/ 119064 w 434023"/>
                <a:gd name="connsiteY29" fmla="*/ 2378 h 167573"/>
                <a:gd name="connsiteX30" fmla="*/ 100937 w 434023"/>
                <a:gd name="connsiteY30" fmla="*/ 13954 h 167573"/>
                <a:gd name="connsiteX31" fmla="*/ 98805 w 434023"/>
                <a:gd name="connsiteY31" fmla="*/ 18220 h 167573"/>
                <a:gd name="connsiteX32" fmla="*/ 91189 w 434023"/>
                <a:gd name="connsiteY32" fmla="*/ 46552 h 167573"/>
                <a:gd name="connsiteX33" fmla="*/ 83572 w 434023"/>
                <a:gd name="connsiteY33" fmla="*/ 18448 h 167573"/>
                <a:gd name="connsiteX34" fmla="*/ 81364 w 434023"/>
                <a:gd name="connsiteY34" fmla="*/ 14183 h 167573"/>
                <a:gd name="connsiteX35" fmla="*/ 63237 w 434023"/>
                <a:gd name="connsiteY35" fmla="*/ 2682 h 167573"/>
                <a:gd name="connsiteX36" fmla="*/ 49452 w 434023"/>
                <a:gd name="connsiteY36" fmla="*/ 17 h 167573"/>
                <a:gd name="connsiteX37" fmla="*/ 35286 w 434023"/>
                <a:gd name="connsiteY37" fmla="*/ 2378 h 167573"/>
                <a:gd name="connsiteX38" fmla="*/ 17235 w 434023"/>
                <a:gd name="connsiteY38" fmla="*/ 13954 h 167573"/>
                <a:gd name="connsiteX39" fmla="*/ 15026 w 434023"/>
                <a:gd name="connsiteY39" fmla="*/ 18220 h 167573"/>
                <a:gd name="connsiteX40" fmla="*/ 251 w 434023"/>
                <a:gd name="connsiteY40" fmla="*/ 73894 h 167573"/>
                <a:gd name="connsiteX41" fmla="*/ 5658 w 434023"/>
                <a:gd name="connsiteY41" fmla="*/ 83186 h 167573"/>
                <a:gd name="connsiteX42" fmla="*/ 7639 w 434023"/>
                <a:gd name="connsiteY42" fmla="*/ 83186 h 167573"/>
                <a:gd name="connsiteX43" fmla="*/ 15255 w 434023"/>
                <a:gd name="connsiteY43" fmla="*/ 77550 h 167573"/>
                <a:gd name="connsiteX44" fmla="*/ 26603 w 434023"/>
                <a:gd name="connsiteY44" fmla="*/ 33300 h 167573"/>
                <a:gd name="connsiteX45" fmla="*/ 26603 w 434023"/>
                <a:gd name="connsiteY45" fmla="*/ 167574 h 167573"/>
                <a:gd name="connsiteX46" fmla="*/ 41836 w 434023"/>
                <a:gd name="connsiteY46" fmla="*/ 167574 h 167573"/>
                <a:gd name="connsiteX47" fmla="*/ 41836 w 434023"/>
                <a:gd name="connsiteY47" fmla="*/ 83795 h 167573"/>
                <a:gd name="connsiteX48" fmla="*/ 57068 w 434023"/>
                <a:gd name="connsiteY48" fmla="*/ 83795 h 167573"/>
                <a:gd name="connsiteX49" fmla="*/ 57068 w 434023"/>
                <a:gd name="connsiteY49" fmla="*/ 167574 h 167573"/>
                <a:gd name="connsiteX50" fmla="*/ 72300 w 434023"/>
                <a:gd name="connsiteY50" fmla="*/ 167574 h 167573"/>
                <a:gd name="connsiteX51" fmla="*/ 72300 w 434023"/>
                <a:gd name="connsiteY51" fmla="*/ 33757 h 167573"/>
                <a:gd name="connsiteX52" fmla="*/ 83877 w 434023"/>
                <a:gd name="connsiteY52" fmla="*/ 77474 h 167573"/>
                <a:gd name="connsiteX53" fmla="*/ 91493 w 434023"/>
                <a:gd name="connsiteY53" fmla="*/ 85090 h 167573"/>
                <a:gd name="connsiteX54" fmla="*/ 99110 w 434023"/>
                <a:gd name="connsiteY54" fmla="*/ 77474 h 167573"/>
                <a:gd name="connsiteX55" fmla="*/ 110382 w 434023"/>
                <a:gd name="connsiteY55" fmla="*/ 33757 h 167573"/>
                <a:gd name="connsiteX56" fmla="*/ 110382 w 434023"/>
                <a:gd name="connsiteY56" fmla="*/ 57748 h 167573"/>
                <a:gd name="connsiteX57" fmla="*/ 97282 w 434023"/>
                <a:gd name="connsiteY57" fmla="*/ 106644 h 167573"/>
                <a:gd name="connsiteX58" fmla="*/ 110382 w 434023"/>
                <a:gd name="connsiteY58" fmla="*/ 106644 h 167573"/>
                <a:gd name="connsiteX59" fmla="*/ 110382 w 434023"/>
                <a:gd name="connsiteY59" fmla="*/ 167574 h 167573"/>
                <a:gd name="connsiteX60" fmla="*/ 125614 w 434023"/>
                <a:gd name="connsiteY60" fmla="*/ 167574 h 167573"/>
                <a:gd name="connsiteX61" fmla="*/ 125614 w 434023"/>
                <a:gd name="connsiteY61" fmla="*/ 106644 h 167573"/>
                <a:gd name="connsiteX62" fmla="*/ 140846 w 434023"/>
                <a:gd name="connsiteY62" fmla="*/ 106644 h 167573"/>
                <a:gd name="connsiteX63" fmla="*/ 140846 w 434023"/>
                <a:gd name="connsiteY63" fmla="*/ 167574 h 167573"/>
                <a:gd name="connsiteX64" fmla="*/ 156079 w 434023"/>
                <a:gd name="connsiteY64" fmla="*/ 167574 h 167573"/>
                <a:gd name="connsiteX65" fmla="*/ 156079 w 434023"/>
                <a:gd name="connsiteY65" fmla="*/ 106644 h 167573"/>
                <a:gd name="connsiteX66" fmla="*/ 169179 w 434023"/>
                <a:gd name="connsiteY66" fmla="*/ 106644 h 167573"/>
                <a:gd name="connsiteX67" fmla="*/ 156079 w 434023"/>
                <a:gd name="connsiteY67" fmla="*/ 57748 h 167573"/>
                <a:gd name="connsiteX68" fmla="*/ 156079 w 434023"/>
                <a:gd name="connsiteY68" fmla="*/ 33300 h 167573"/>
                <a:gd name="connsiteX69" fmla="*/ 167732 w 434023"/>
                <a:gd name="connsiteY69" fmla="*/ 77474 h 167573"/>
                <a:gd name="connsiteX70" fmla="*/ 176971 w 434023"/>
                <a:gd name="connsiteY70" fmla="*/ 83010 h 167573"/>
                <a:gd name="connsiteX71" fmla="*/ 182507 w 434023"/>
                <a:gd name="connsiteY71" fmla="*/ 77474 h 167573"/>
                <a:gd name="connsiteX72" fmla="*/ 194160 w 434023"/>
                <a:gd name="connsiteY72" fmla="*/ 33300 h 167573"/>
                <a:gd name="connsiteX73" fmla="*/ 194160 w 434023"/>
                <a:gd name="connsiteY73" fmla="*/ 167574 h 167573"/>
                <a:gd name="connsiteX74" fmla="*/ 209393 w 434023"/>
                <a:gd name="connsiteY74" fmla="*/ 167574 h 167573"/>
                <a:gd name="connsiteX75" fmla="*/ 209393 w 434023"/>
                <a:gd name="connsiteY75" fmla="*/ 83795 h 167573"/>
                <a:gd name="connsiteX76" fmla="*/ 224625 w 434023"/>
                <a:gd name="connsiteY76" fmla="*/ 83795 h 167573"/>
                <a:gd name="connsiteX77" fmla="*/ 224625 w 434023"/>
                <a:gd name="connsiteY77" fmla="*/ 167574 h 167573"/>
                <a:gd name="connsiteX78" fmla="*/ 239857 w 434023"/>
                <a:gd name="connsiteY78" fmla="*/ 167574 h 167573"/>
                <a:gd name="connsiteX79" fmla="*/ 239857 w 434023"/>
                <a:gd name="connsiteY79" fmla="*/ 33757 h 167573"/>
                <a:gd name="connsiteX80" fmla="*/ 251434 w 434023"/>
                <a:gd name="connsiteY80" fmla="*/ 77474 h 167573"/>
                <a:gd name="connsiteX81" fmla="*/ 259050 w 434023"/>
                <a:gd name="connsiteY81" fmla="*/ 85090 h 167573"/>
                <a:gd name="connsiteX82" fmla="*/ 266667 w 434023"/>
                <a:gd name="connsiteY82" fmla="*/ 77474 h 167573"/>
                <a:gd name="connsiteX83" fmla="*/ 277939 w 434023"/>
                <a:gd name="connsiteY83" fmla="*/ 33757 h 167573"/>
                <a:gd name="connsiteX84" fmla="*/ 277939 w 434023"/>
                <a:gd name="connsiteY84" fmla="*/ 57748 h 167573"/>
                <a:gd name="connsiteX85" fmla="*/ 264839 w 434023"/>
                <a:gd name="connsiteY85" fmla="*/ 106644 h 167573"/>
                <a:gd name="connsiteX86" fmla="*/ 277939 w 434023"/>
                <a:gd name="connsiteY86" fmla="*/ 106644 h 167573"/>
                <a:gd name="connsiteX87" fmla="*/ 277939 w 434023"/>
                <a:gd name="connsiteY87" fmla="*/ 167574 h 167573"/>
                <a:gd name="connsiteX88" fmla="*/ 293171 w 434023"/>
                <a:gd name="connsiteY88" fmla="*/ 167574 h 167573"/>
                <a:gd name="connsiteX89" fmla="*/ 293171 w 434023"/>
                <a:gd name="connsiteY89" fmla="*/ 106644 h 167573"/>
                <a:gd name="connsiteX90" fmla="*/ 308404 w 434023"/>
                <a:gd name="connsiteY90" fmla="*/ 106644 h 167573"/>
                <a:gd name="connsiteX91" fmla="*/ 308404 w 434023"/>
                <a:gd name="connsiteY91" fmla="*/ 167574 h 167573"/>
                <a:gd name="connsiteX92" fmla="*/ 323636 w 434023"/>
                <a:gd name="connsiteY92" fmla="*/ 167574 h 167573"/>
                <a:gd name="connsiteX93" fmla="*/ 323636 w 434023"/>
                <a:gd name="connsiteY93" fmla="*/ 106644 h 167573"/>
                <a:gd name="connsiteX94" fmla="*/ 336736 w 434023"/>
                <a:gd name="connsiteY94" fmla="*/ 106644 h 167573"/>
                <a:gd name="connsiteX95" fmla="*/ 323636 w 434023"/>
                <a:gd name="connsiteY95" fmla="*/ 57748 h 167573"/>
                <a:gd name="connsiteX96" fmla="*/ 323636 w 434023"/>
                <a:gd name="connsiteY96" fmla="*/ 33300 h 167573"/>
                <a:gd name="connsiteX97" fmla="*/ 335289 w 434023"/>
                <a:gd name="connsiteY97" fmla="*/ 77474 h 167573"/>
                <a:gd name="connsiteX98" fmla="*/ 344528 w 434023"/>
                <a:gd name="connsiteY98" fmla="*/ 83010 h 167573"/>
                <a:gd name="connsiteX99" fmla="*/ 350064 w 434023"/>
                <a:gd name="connsiteY99" fmla="*/ 77474 h 167573"/>
                <a:gd name="connsiteX100" fmla="*/ 361717 w 434023"/>
                <a:gd name="connsiteY100" fmla="*/ 33300 h 167573"/>
                <a:gd name="connsiteX101" fmla="*/ 361717 w 434023"/>
                <a:gd name="connsiteY101" fmla="*/ 167574 h 167573"/>
                <a:gd name="connsiteX102" fmla="*/ 376950 w 434023"/>
                <a:gd name="connsiteY102" fmla="*/ 167574 h 167573"/>
                <a:gd name="connsiteX103" fmla="*/ 376950 w 434023"/>
                <a:gd name="connsiteY103" fmla="*/ 83795 h 167573"/>
                <a:gd name="connsiteX104" fmla="*/ 392182 w 434023"/>
                <a:gd name="connsiteY104" fmla="*/ 83795 h 167573"/>
                <a:gd name="connsiteX105" fmla="*/ 392182 w 434023"/>
                <a:gd name="connsiteY105" fmla="*/ 167574 h 167573"/>
                <a:gd name="connsiteX106" fmla="*/ 407415 w 434023"/>
                <a:gd name="connsiteY106" fmla="*/ 167574 h 167573"/>
                <a:gd name="connsiteX107" fmla="*/ 407415 w 434023"/>
                <a:gd name="connsiteY107" fmla="*/ 33757 h 167573"/>
                <a:gd name="connsiteX108" fmla="*/ 418991 w 434023"/>
                <a:gd name="connsiteY108" fmla="*/ 77474 h 167573"/>
                <a:gd name="connsiteX109" fmla="*/ 426607 w 434023"/>
                <a:gd name="connsiteY109" fmla="*/ 83110 h 167573"/>
                <a:gd name="connsiteX110" fmla="*/ 428588 w 434023"/>
                <a:gd name="connsiteY110" fmla="*/ 83110 h 167573"/>
                <a:gd name="connsiteX111" fmla="*/ 433703 w 434023"/>
                <a:gd name="connsiteY111" fmla="*/ 73631 h 167573"/>
                <a:gd name="connsiteX112" fmla="*/ 433690 w 434023"/>
                <a:gd name="connsiteY112" fmla="*/ 73590 h 16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34023" h="167573">
                  <a:moveTo>
                    <a:pt x="433690" y="73590"/>
                  </a:moveTo>
                  <a:lnTo>
                    <a:pt x="418991" y="18143"/>
                  </a:lnTo>
                  <a:cubicBezTo>
                    <a:pt x="418584" y="16574"/>
                    <a:pt x="417829" y="15117"/>
                    <a:pt x="416783" y="13878"/>
                  </a:cubicBezTo>
                  <a:cubicBezTo>
                    <a:pt x="411739" y="8660"/>
                    <a:pt x="405526" y="4717"/>
                    <a:pt x="398656" y="2378"/>
                  </a:cubicBezTo>
                  <a:cubicBezTo>
                    <a:pt x="394160" y="674"/>
                    <a:pt x="389372" y="-129"/>
                    <a:pt x="384566" y="17"/>
                  </a:cubicBezTo>
                  <a:cubicBezTo>
                    <a:pt x="379746" y="21"/>
                    <a:pt x="374960" y="818"/>
                    <a:pt x="370400" y="2378"/>
                  </a:cubicBezTo>
                  <a:cubicBezTo>
                    <a:pt x="363509" y="4666"/>
                    <a:pt x="357304" y="8647"/>
                    <a:pt x="352349" y="13954"/>
                  </a:cubicBezTo>
                  <a:cubicBezTo>
                    <a:pt x="351347" y="15222"/>
                    <a:pt x="350597" y="16670"/>
                    <a:pt x="350141" y="18220"/>
                  </a:cubicBezTo>
                  <a:lnTo>
                    <a:pt x="342677" y="45714"/>
                  </a:lnTo>
                  <a:lnTo>
                    <a:pt x="335060" y="18143"/>
                  </a:lnTo>
                  <a:cubicBezTo>
                    <a:pt x="334609" y="16576"/>
                    <a:pt x="333831" y="15122"/>
                    <a:pt x="332775" y="13878"/>
                  </a:cubicBezTo>
                  <a:cubicBezTo>
                    <a:pt x="327765" y="8656"/>
                    <a:pt x="321575" y="4712"/>
                    <a:pt x="314725" y="2378"/>
                  </a:cubicBezTo>
                  <a:cubicBezTo>
                    <a:pt x="310273" y="706"/>
                    <a:pt x="305541" y="-95"/>
                    <a:pt x="300787" y="17"/>
                  </a:cubicBezTo>
                  <a:cubicBezTo>
                    <a:pt x="295966" y="8"/>
                    <a:pt x="291178" y="806"/>
                    <a:pt x="286621" y="2378"/>
                  </a:cubicBezTo>
                  <a:cubicBezTo>
                    <a:pt x="279717" y="4684"/>
                    <a:pt x="273491" y="8661"/>
                    <a:pt x="268494" y="13954"/>
                  </a:cubicBezTo>
                  <a:cubicBezTo>
                    <a:pt x="267546" y="15244"/>
                    <a:pt x="266824" y="16686"/>
                    <a:pt x="266362" y="18220"/>
                  </a:cubicBezTo>
                  <a:lnTo>
                    <a:pt x="258746" y="46552"/>
                  </a:lnTo>
                  <a:lnTo>
                    <a:pt x="251129" y="18448"/>
                  </a:lnTo>
                  <a:cubicBezTo>
                    <a:pt x="250722" y="16879"/>
                    <a:pt x="249967" y="15421"/>
                    <a:pt x="248921" y="14183"/>
                  </a:cubicBezTo>
                  <a:cubicBezTo>
                    <a:pt x="243877" y="8964"/>
                    <a:pt x="237664" y="5022"/>
                    <a:pt x="230794" y="2682"/>
                  </a:cubicBezTo>
                  <a:cubicBezTo>
                    <a:pt x="226414" y="913"/>
                    <a:pt x="221733" y="8"/>
                    <a:pt x="217009" y="17"/>
                  </a:cubicBezTo>
                  <a:cubicBezTo>
                    <a:pt x="212189" y="21"/>
                    <a:pt x="207403" y="818"/>
                    <a:pt x="202843" y="2378"/>
                  </a:cubicBezTo>
                  <a:cubicBezTo>
                    <a:pt x="195952" y="4666"/>
                    <a:pt x="189747" y="8647"/>
                    <a:pt x="184792" y="13954"/>
                  </a:cubicBezTo>
                  <a:cubicBezTo>
                    <a:pt x="183790" y="15222"/>
                    <a:pt x="183040" y="16670"/>
                    <a:pt x="182583" y="18220"/>
                  </a:cubicBezTo>
                  <a:lnTo>
                    <a:pt x="175120" y="45714"/>
                  </a:lnTo>
                  <a:lnTo>
                    <a:pt x="167503" y="18143"/>
                  </a:lnTo>
                  <a:cubicBezTo>
                    <a:pt x="167052" y="16576"/>
                    <a:pt x="166274" y="15122"/>
                    <a:pt x="165218" y="13878"/>
                  </a:cubicBezTo>
                  <a:cubicBezTo>
                    <a:pt x="160208" y="8656"/>
                    <a:pt x="154018" y="4712"/>
                    <a:pt x="147168" y="2378"/>
                  </a:cubicBezTo>
                  <a:cubicBezTo>
                    <a:pt x="142716" y="706"/>
                    <a:pt x="137984" y="-95"/>
                    <a:pt x="133230" y="17"/>
                  </a:cubicBezTo>
                  <a:cubicBezTo>
                    <a:pt x="128409" y="8"/>
                    <a:pt x="123621" y="806"/>
                    <a:pt x="119064" y="2378"/>
                  </a:cubicBezTo>
                  <a:cubicBezTo>
                    <a:pt x="112161" y="4684"/>
                    <a:pt x="105934" y="8661"/>
                    <a:pt x="100937" y="13954"/>
                  </a:cubicBezTo>
                  <a:cubicBezTo>
                    <a:pt x="99988" y="15244"/>
                    <a:pt x="99267" y="16686"/>
                    <a:pt x="98805" y="18220"/>
                  </a:cubicBezTo>
                  <a:lnTo>
                    <a:pt x="91189" y="46552"/>
                  </a:lnTo>
                  <a:lnTo>
                    <a:pt x="83572" y="18448"/>
                  </a:lnTo>
                  <a:cubicBezTo>
                    <a:pt x="83165" y="16879"/>
                    <a:pt x="82410" y="15421"/>
                    <a:pt x="81364" y="14183"/>
                  </a:cubicBezTo>
                  <a:cubicBezTo>
                    <a:pt x="76320" y="8964"/>
                    <a:pt x="70107" y="5022"/>
                    <a:pt x="63237" y="2682"/>
                  </a:cubicBezTo>
                  <a:cubicBezTo>
                    <a:pt x="58857" y="913"/>
                    <a:pt x="54176" y="8"/>
                    <a:pt x="49452" y="17"/>
                  </a:cubicBezTo>
                  <a:cubicBezTo>
                    <a:pt x="44632" y="21"/>
                    <a:pt x="39846" y="818"/>
                    <a:pt x="35286" y="2378"/>
                  </a:cubicBezTo>
                  <a:cubicBezTo>
                    <a:pt x="28395" y="4666"/>
                    <a:pt x="22189" y="8647"/>
                    <a:pt x="17235" y="13954"/>
                  </a:cubicBezTo>
                  <a:cubicBezTo>
                    <a:pt x="16233" y="15222"/>
                    <a:pt x="15483" y="16670"/>
                    <a:pt x="15026" y="18220"/>
                  </a:cubicBezTo>
                  <a:lnTo>
                    <a:pt x="251" y="73894"/>
                  </a:lnTo>
                  <a:cubicBezTo>
                    <a:pt x="-813" y="77952"/>
                    <a:pt x="1604" y="82107"/>
                    <a:pt x="5658" y="83186"/>
                  </a:cubicBezTo>
                  <a:lnTo>
                    <a:pt x="7639" y="83186"/>
                  </a:lnTo>
                  <a:cubicBezTo>
                    <a:pt x="11179" y="83307"/>
                    <a:pt x="14336" y="80971"/>
                    <a:pt x="15255" y="77550"/>
                  </a:cubicBezTo>
                  <a:lnTo>
                    <a:pt x="26603" y="33300"/>
                  </a:lnTo>
                  <a:lnTo>
                    <a:pt x="26603" y="167574"/>
                  </a:lnTo>
                  <a:lnTo>
                    <a:pt x="41836" y="167574"/>
                  </a:lnTo>
                  <a:lnTo>
                    <a:pt x="41836" y="83795"/>
                  </a:lnTo>
                  <a:lnTo>
                    <a:pt x="57068" y="83795"/>
                  </a:lnTo>
                  <a:lnTo>
                    <a:pt x="57068" y="167574"/>
                  </a:lnTo>
                  <a:lnTo>
                    <a:pt x="72300" y="167574"/>
                  </a:lnTo>
                  <a:lnTo>
                    <a:pt x="72300" y="33757"/>
                  </a:lnTo>
                  <a:lnTo>
                    <a:pt x="83877" y="77474"/>
                  </a:lnTo>
                  <a:cubicBezTo>
                    <a:pt x="83877" y="81680"/>
                    <a:pt x="87287" y="85090"/>
                    <a:pt x="91493" y="85090"/>
                  </a:cubicBezTo>
                  <a:cubicBezTo>
                    <a:pt x="95700" y="85090"/>
                    <a:pt x="99110" y="81680"/>
                    <a:pt x="99110" y="77474"/>
                  </a:cubicBezTo>
                  <a:lnTo>
                    <a:pt x="110382" y="33757"/>
                  </a:lnTo>
                  <a:lnTo>
                    <a:pt x="110382" y="57748"/>
                  </a:lnTo>
                  <a:lnTo>
                    <a:pt x="97282" y="106644"/>
                  </a:lnTo>
                  <a:lnTo>
                    <a:pt x="110382" y="106644"/>
                  </a:lnTo>
                  <a:lnTo>
                    <a:pt x="110382" y="167574"/>
                  </a:lnTo>
                  <a:lnTo>
                    <a:pt x="125614" y="167574"/>
                  </a:lnTo>
                  <a:lnTo>
                    <a:pt x="125614" y="106644"/>
                  </a:lnTo>
                  <a:lnTo>
                    <a:pt x="140846" y="106644"/>
                  </a:lnTo>
                  <a:lnTo>
                    <a:pt x="140846" y="167574"/>
                  </a:lnTo>
                  <a:lnTo>
                    <a:pt x="156079" y="167574"/>
                  </a:lnTo>
                  <a:lnTo>
                    <a:pt x="156079" y="106644"/>
                  </a:lnTo>
                  <a:lnTo>
                    <a:pt x="169179" y="106644"/>
                  </a:lnTo>
                  <a:lnTo>
                    <a:pt x="156079" y="57748"/>
                  </a:lnTo>
                  <a:lnTo>
                    <a:pt x="156079" y="33300"/>
                  </a:lnTo>
                  <a:lnTo>
                    <a:pt x="167732" y="77474"/>
                  </a:lnTo>
                  <a:cubicBezTo>
                    <a:pt x="168755" y="81554"/>
                    <a:pt x="172891" y="84033"/>
                    <a:pt x="176971" y="83010"/>
                  </a:cubicBezTo>
                  <a:cubicBezTo>
                    <a:pt x="179696" y="82327"/>
                    <a:pt x="181824" y="80199"/>
                    <a:pt x="182507" y="77474"/>
                  </a:cubicBezTo>
                  <a:lnTo>
                    <a:pt x="194160" y="33300"/>
                  </a:lnTo>
                  <a:lnTo>
                    <a:pt x="194160" y="167574"/>
                  </a:lnTo>
                  <a:lnTo>
                    <a:pt x="209393" y="167574"/>
                  </a:lnTo>
                  <a:lnTo>
                    <a:pt x="209393" y="83795"/>
                  </a:lnTo>
                  <a:lnTo>
                    <a:pt x="224625" y="83795"/>
                  </a:lnTo>
                  <a:lnTo>
                    <a:pt x="224625" y="167574"/>
                  </a:lnTo>
                  <a:lnTo>
                    <a:pt x="239857" y="167574"/>
                  </a:lnTo>
                  <a:lnTo>
                    <a:pt x="239857" y="33757"/>
                  </a:lnTo>
                  <a:lnTo>
                    <a:pt x="251434" y="77474"/>
                  </a:lnTo>
                  <a:cubicBezTo>
                    <a:pt x="251434" y="81680"/>
                    <a:pt x="254844" y="85090"/>
                    <a:pt x="259050" y="85090"/>
                  </a:cubicBezTo>
                  <a:cubicBezTo>
                    <a:pt x="263257" y="85090"/>
                    <a:pt x="266667" y="81680"/>
                    <a:pt x="266667" y="77474"/>
                  </a:cubicBezTo>
                  <a:lnTo>
                    <a:pt x="277939" y="33757"/>
                  </a:lnTo>
                  <a:lnTo>
                    <a:pt x="277939" y="57748"/>
                  </a:lnTo>
                  <a:lnTo>
                    <a:pt x="264839" y="106644"/>
                  </a:lnTo>
                  <a:lnTo>
                    <a:pt x="277939" y="106644"/>
                  </a:lnTo>
                  <a:lnTo>
                    <a:pt x="277939" y="167574"/>
                  </a:lnTo>
                  <a:lnTo>
                    <a:pt x="293171" y="167574"/>
                  </a:lnTo>
                  <a:lnTo>
                    <a:pt x="293171" y="106644"/>
                  </a:lnTo>
                  <a:lnTo>
                    <a:pt x="308404" y="106644"/>
                  </a:lnTo>
                  <a:lnTo>
                    <a:pt x="308404" y="167574"/>
                  </a:lnTo>
                  <a:lnTo>
                    <a:pt x="323636" y="167574"/>
                  </a:lnTo>
                  <a:lnTo>
                    <a:pt x="323636" y="106644"/>
                  </a:lnTo>
                  <a:lnTo>
                    <a:pt x="336736" y="106644"/>
                  </a:lnTo>
                  <a:lnTo>
                    <a:pt x="323636" y="57748"/>
                  </a:lnTo>
                  <a:lnTo>
                    <a:pt x="323636" y="33300"/>
                  </a:lnTo>
                  <a:lnTo>
                    <a:pt x="335289" y="77474"/>
                  </a:lnTo>
                  <a:cubicBezTo>
                    <a:pt x="336312" y="81554"/>
                    <a:pt x="340448" y="84033"/>
                    <a:pt x="344528" y="83010"/>
                  </a:cubicBezTo>
                  <a:cubicBezTo>
                    <a:pt x="347253" y="82327"/>
                    <a:pt x="349381" y="80199"/>
                    <a:pt x="350064" y="77474"/>
                  </a:cubicBezTo>
                  <a:lnTo>
                    <a:pt x="361717" y="33300"/>
                  </a:lnTo>
                  <a:lnTo>
                    <a:pt x="361717" y="167574"/>
                  </a:lnTo>
                  <a:lnTo>
                    <a:pt x="376950" y="167574"/>
                  </a:lnTo>
                  <a:lnTo>
                    <a:pt x="376950" y="83795"/>
                  </a:lnTo>
                  <a:lnTo>
                    <a:pt x="392182" y="83795"/>
                  </a:lnTo>
                  <a:lnTo>
                    <a:pt x="392182" y="167574"/>
                  </a:lnTo>
                  <a:lnTo>
                    <a:pt x="407415" y="167574"/>
                  </a:lnTo>
                  <a:lnTo>
                    <a:pt x="407415" y="33757"/>
                  </a:lnTo>
                  <a:lnTo>
                    <a:pt x="418991" y="77474"/>
                  </a:lnTo>
                  <a:cubicBezTo>
                    <a:pt x="419910" y="80895"/>
                    <a:pt x="423067" y="83231"/>
                    <a:pt x="426607" y="83110"/>
                  </a:cubicBezTo>
                  <a:cubicBezTo>
                    <a:pt x="427265" y="83184"/>
                    <a:pt x="427930" y="83184"/>
                    <a:pt x="428588" y="83110"/>
                  </a:cubicBezTo>
                  <a:cubicBezTo>
                    <a:pt x="432617" y="81905"/>
                    <a:pt x="434908" y="77661"/>
                    <a:pt x="433703" y="73631"/>
                  </a:cubicBezTo>
                  <a:cubicBezTo>
                    <a:pt x="433699" y="73617"/>
                    <a:pt x="433695" y="73603"/>
                    <a:pt x="433690" y="73590"/>
                  </a:cubicBezTo>
                  <a:close/>
                </a:path>
              </a:pathLst>
            </a:custGeom>
            <a:solidFill>
              <a:schemeClr val="bg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grpSp>
      <p:sp>
        <p:nvSpPr>
          <p:cNvPr id="13" name="Oval 12">
            <a:extLst>
              <a:ext uri="{FF2B5EF4-FFF2-40B4-BE49-F238E27FC236}">
                <a16:creationId xmlns:a16="http://schemas.microsoft.com/office/drawing/2014/main" id="{039DD8C3-A628-0DA3-01BD-7BE8EF5E0592}"/>
              </a:ext>
            </a:extLst>
          </p:cNvPr>
          <p:cNvSpPr>
            <a:spLocks/>
          </p:cNvSpPr>
          <p:nvPr/>
        </p:nvSpPr>
        <p:spPr>
          <a:xfrm>
            <a:off x="5179685" y="2156076"/>
            <a:ext cx="2465713" cy="2437852"/>
          </a:xfrm>
          <a:prstGeom prst="ellipse">
            <a:avLst/>
          </a:prstGeom>
          <a:solidFill>
            <a:schemeClr val="dk1">
              <a:alpha val="80000"/>
            </a:schemeClr>
          </a:solidFill>
          <a:ln w="19050">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26" name="TextBox 25">
            <a:extLst>
              <a:ext uri="{FF2B5EF4-FFF2-40B4-BE49-F238E27FC236}">
                <a16:creationId xmlns:a16="http://schemas.microsoft.com/office/drawing/2014/main" id="{60879393-7FDE-0F29-D6C9-DD7D5B029B53}"/>
              </a:ext>
            </a:extLst>
          </p:cNvPr>
          <p:cNvSpPr txBox="1"/>
          <p:nvPr/>
        </p:nvSpPr>
        <p:spPr>
          <a:xfrm>
            <a:off x="5395283" y="2937486"/>
            <a:ext cx="212989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A0DD"/>
                </a:solidFill>
                <a:effectLst/>
                <a:uLnTx/>
                <a:uFillTx/>
                <a:latin typeface="Latto"/>
                <a:ea typeface="+mn-ea"/>
                <a:cs typeface="ATT Aleck Sans" panose="020B0503020203020204" pitchFamily="34" charset="0"/>
              </a:rPr>
              <a:t>$203bn*</a:t>
            </a:r>
            <a:endParaRPr kumimoji="0" lang="en-CA" sz="3600" b="0" i="0" u="none" strike="noStrike" kern="1200" cap="none" spc="0" normalizeH="0" baseline="0" noProof="0" dirty="0">
              <a:ln>
                <a:noFill/>
              </a:ln>
              <a:solidFill>
                <a:srgbClr val="00A0DD"/>
              </a:solidFill>
              <a:effectLst/>
              <a:uLnTx/>
              <a:uFillTx/>
              <a:latin typeface="Latto"/>
              <a:ea typeface="+mn-ea"/>
              <a:cs typeface="+mn-cs"/>
            </a:endParaRPr>
          </a:p>
        </p:txBody>
      </p:sp>
      <p:sp>
        <p:nvSpPr>
          <p:cNvPr id="27" name="TextBox 26">
            <a:extLst>
              <a:ext uri="{FF2B5EF4-FFF2-40B4-BE49-F238E27FC236}">
                <a16:creationId xmlns:a16="http://schemas.microsoft.com/office/drawing/2014/main" id="{98B1A862-CA03-2D72-7EBB-11ECBEE03F9D}"/>
              </a:ext>
            </a:extLst>
          </p:cNvPr>
          <p:cNvSpPr txBox="1"/>
          <p:nvPr/>
        </p:nvSpPr>
        <p:spPr>
          <a:xfrm>
            <a:off x="5395283" y="3474832"/>
            <a:ext cx="2043145"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Latto"/>
                <a:ea typeface="+mn-ea"/>
                <a:cs typeface="ATT Aleck Sans" panose="020B0503020203020204" pitchFamily="34" charset="0"/>
              </a:rPr>
              <a:t>Economic Damages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B0F0"/>
                </a:solidFill>
                <a:latin typeface="Latto"/>
              </a:rPr>
              <a:t>+ 4%</a:t>
            </a:r>
          </a:p>
        </p:txBody>
      </p:sp>
      <p:pic>
        <p:nvPicPr>
          <p:cNvPr id="63" name="Graphic 62" descr="Money with solid fill">
            <a:extLst>
              <a:ext uri="{FF2B5EF4-FFF2-40B4-BE49-F238E27FC236}">
                <a16:creationId xmlns:a16="http://schemas.microsoft.com/office/drawing/2014/main" id="{69FB3C91-A2B7-B265-14E2-B19F3D98D3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1283" y="2268469"/>
            <a:ext cx="719916" cy="719916"/>
          </a:xfrm>
          <a:prstGeom prst="rect">
            <a:avLst/>
          </a:prstGeom>
        </p:spPr>
      </p:pic>
      <p:sp>
        <p:nvSpPr>
          <p:cNvPr id="72" name="Title 1">
            <a:extLst>
              <a:ext uri="{FF2B5EF4-FFF2-40B4-BE49-F238E27FC236}">
                <a16:creationId xmlns:a16="http://schemas.microsoft.com/office/drawing/2014/main" id="{4031B0B5-F48E-AD04-EBD9-0A9D780329FA}"/>
              </a:ext>
            </a:extLst>
          </p:cNvPr>
          <p:cNvSpPr txBox="1">
            <a:spLocks/>
          </p:cNvSpPr>
          <p:nvPr/>
        </p:nvSpPr>
        <p:spPr>
          <a:xfrm>
            <a:off x="2021114" y="5443936"/>
            <a:ext cx="8902700" cy="5250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Latto"/>
                <a:ea typeface="+mj-ea"/>
                <a:cs typeface="+mj-cs"/>
              </a:rPr>
              <a:t>Source: 2023 Disasters in Numbers, EMDAT - Centre for Research on the Epidemiology of Disasters 2023</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1400" b="1" dirty="0">
                <a:solidFill>
                  <a:srgbClr val="00B0F0"/>
                </a:solidFill>
                <a:latin typeface="Latto"/>
              </a:rPr>
              <a:t>*</a:t>
            </a:r>
            <a:r>
              <a:rPr lang="en-US" sz="1400" dirty="0">
                <a:solidFill>
                  <a:prstClr val="white"/>
                </a:solidFill>
                <a:latin typeface="Latto"/>
              </a:rPr>
              <a:t> </a:t>
            </a:r>
            <a:r>
              <a:rPr lang="en-US" sz="1400" dirty="0">
                <a:solidFill>
                  <a:srgbClr val="00B0F0"/>
                </a:solidFill>
                <a:latin typeface="Latto"/>
              </a:rPr>
              <a:t>Numerous events have not yet been calculated</a:t>
            </a:r>
            <a:endParaRPr kumimoji="0" lang="en-CA" sz="1400" b="0" i="0" u="none" strike="noStrike" kern="1200" cap="none" spc="0" normalizeH="0" baseline="0" noProof="0" dirty="0">
              <a:ln>
                <a:noFill/>
              </a:ln>
              <a:solidFill>
                <a:srgbClr val="00B0F0"/>
              </a:solidFill>
              <a:effectLst/>
              <a:uLnTx/>
              <a:uFillTx/>
              <a:latin typeface="Latto"/>
              <a:ea typeface="+mj-ea"/>
              <a:cs typeface="+mj-cs"/>
            </a:endParaRPr>
          </a:p>
        </p:txBody>
      </p:sp>
      <p:sp>
        <p:nvSpPr>
          <p:cNvPr id="14" name="Oval 13">
            <a:extLst>
              <a:ext uri="{FF2B5EF4-FFF2-40B4-BE49-F238E27FC236}">
                <a16:creationId xmlns:a16="http://schemas.microsoft.com/office/drawing/2014/main" id="{FD58E0BE-2D0A-8770-F01B-7039CDCAEDC1}"/>
              </a:ext>
            </a:extLst>
          </p:cNvPr>
          <p:cNvSpPr>
            <a:spLocks/>
          </p:cNvSpPr>
          <p:nvPr/>
        </p:nvSpPr>
        <p:spPr>
          <a:xfrm>
            <a:off x="8981416" y="2156076"/>
            <a:ext cx="2465713" cy="2437852"/>
          </a:xfrm>
          <a:prstGeom prst="ellipse">
            <a:avLst/>
          </a:prstGeom>
          <a:solidFill>
            <a:schemeClr val="dk1">
              <a:alpha val="80000"/>
            </a:schemeClr>
          </a:solidFill>
          <a:ln w="28575">
            <a:solidFill>
              <a:srgbClr val="FFFF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ATT Aleck Sans"/>
              <a:ea typeface="+mn-ea"/>
              <a:cs typeface="+mn-cs"/>
            </a:endParaRPr>
          </a:p>
        </p:txBody>
      </p:sp>
      <p:sp>
        <p:nvSpPr>
          <p:cNvPr id="20" name="TextBox 19">
            <a:extLst>
              <a:ext uri="{FF2B5EF4-FFF2-40B4-BE49-F238E27FC236}">
                <a16:creationId xmlns:a16="http://schemas.microsoft.com/office/drawing/2014/main" id="{B5BEA5DF-15B9-A4C9-4765-4FFD68563743}"/>
              </a:ext>
            </a:extLst>
          </p:cNvPr>
          <p:cNvSpPr txBox="1"/>
          <p:nvPr/>
        </p:nvSpPr>
        <p:spPr>
          <a:xfrm>
            <a:off x="9308501" y="2937486"/>
            <a:ext cx="19019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9FDB"/>
                </a:solidFill>
                <a:effectLst/>
                <a:uLnTx/>
                <a:uFillTx/>
                <a:latin typeface="Latto"/>
                <a:ea typeface="+mn-ea"/>
              </a:rPr>
              <a:t>264</a:t>
            </a:r>
            <a:endParaRPr kumimoji="0" lang="en-CA" sz="3600" b="0" i="0" u="none" strike="noStrike" kern="1200" cap="none" spc="0" normalizeH="0" baseline="0" noProof="0" dirty="0">
              <a:ln>
                <a:noFill/>
              </a:ln>
              <a:solidFill>
                <a:srgbClr val="009FDB"/>
              </a:solidFill>
              <a:effectLst/>
              <a:uLnTx/>
              <a:uFillTx/>
              <a:latin typeface="Latto"/>
              <a:ea typeface="+mn-ea"/>
              <a:cs typeface="+mn-cs"/>
            </a:endParaRPr>
          </a:p>
        </p:txBody>
      </p:sp>
      <p:sp>
        <p:nvSpPr>
          <p:cNvPr id="21" name="TextBox 20">
            <a:extLst>
              <a:ext uri="{FF2B5EF4-FFF2-40B4-BE49-F238E27FC236}">
                <a16:creationId xmlns:a16="http://schemas.microsoft.com/office/drawing/2014/main" id="{D2308602-3787-17E3-3E4A-CCD295EC5CF9}"/>
              </a:ext>
            </a:extLst>
          </p:cNvPr>
          <p:cNvSpPr txBox="1"/>
          <p:nvPr/>
        </p:nvSpPr>
        <p:spPr>
          <a:xfrm>
            <a:off x="9499301" y="3563732"/>
            <a:ext cx="162559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Latto"/>
                <a:cs typeface="ATT Aleck Sans" panose="020B0503020203020204" pitchFamily="34" charset="0"/>
              </a:rPr>
              <a:t>Wild Fires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atto"/>
                <a:ea typeface="+mn-ea"/>
                <a:cs typeface="ATT Aleck Sans" panose="020B0503020203020204" pitchFamily="34" charset="0"/>
              </a:rPr>
              <a:t>+300%</a:t>
            </a:r>
          </a:p>
        </p:txBody>
      </p:sp>
      <p:sp>
        <p:nvSpPr>
          <p:cNvPr id="4" name="Slide Number Placeholder 3">
            <a:extLst>
              <a:ext uri="{FF2B5EF4-FFF2-40B4-BE49-F238E27FC236}">
                <a16:creationId xmlns:a16="http://schemas.microsoft.com/office/drawing/2014/main" id="{E6408300-D830-0908-E0AE-59F56FEAB20C}"/>
              </a:ext>
            </a:extLst>
          </p:cNvPr>
          <p:cNvSpPr>
            <a:spLocks noGrp="1"/>
          </p:cNvSpPr>
          <p:nvPr>
            <p:ph type="sldNum" sz="quarter" idx="12"/>
          </p:nvPr>
        </p:nvSpPr>
        <p:spPr>
          <a:xfrm>
            <a:off x="8940500" y="623093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396A82-24FA-4FE4-83CB-C1D36B216E3F}" type="slidenum">
              <a:rPr kumimoji="0" lang="en-CA" sz="1800" b="0" i="0" u="none" strike="noStrike" kern="1200" cap="none" spc="0" normalizeH="0" baseline="0" noProof="0" smtClean="0">
                <a:ln>
                  <a:noFill/>
                </a:ln>
                <a:solidFill>
                  <a:prstClr val="black"/>
                </a:solidFill>
                <a:effectLst/>
                <a:uLnTx/>
                <a:uFillTx/>
                <a:latin typeface="ATT Aleck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r>
              <a:rPr kumimoji="0" lang="en-CA" sz="1800" b="0" i="0" u="none" strike="noStrike" kern="1200" cap="none" spc="0" normalizeH="0" baseline="0" noProof="0" dirty="0">
                <a:ln>
                  <a:noFill/>
                </a:ln>
                <a:solidFill>
                  <a:prstClr val="white"/>
                </a:solidFill>
                <a:effectLst/>
                <a:uLnTx/>
                <a:uFillTx/>
                <a:latin typeface="ATT Aleck Sans"/>
                <a:ea typeface="+mn-ea"/>
                <a:cs typeface="+mn-cs"/>
              </a:rPr>
              <a:t>                                            </a:t>
            </a:r>
            <a:endParaRPr kumimoji="0" lang="en-CA" sz="1800" b="0" i="0" u="none" strike="noStrike" kern="1200" cap="none" spc="0" normalizeH="0" baseline="0" noProof="0" dirty="0">
              <a:ln>
                <a:noFill/>
              </a:ln>
              <a:solidFill>
                <a:prstClr val="black"/>
              </a:solidFill>
              <a:effectLst/>
              <a:uLnTx/>
              <a:uFillTx/>
              <a:latin typeface="ATT Aleck Sans"/>
              <a:ea typeface="+mn-ea"/>
              <a:cs typeface="+mn-cs"/>
            </a:endParaRPr>
          </a:p>
        </p:txBody>
      </p:sp>
      <p:pic>
        <p:nvPicPr>
          <p:cNvPr id="2" name="Picture 1">
            <a:extLst>
              <a:ext uri="{FF2B5EF4-FFF2-40B4-BE49-F238E27FC236}">
                <a16:creationId xmlns:a16="http://schemas.microsoft.com/office/drawing/2014/main" id="{082D7A7D-860A-C7E8-BF39-68C05639D782}"/>
              </a:ext>
            </a:extLst>
          </p:cNvPr>
          <p:cNvPicPr>
            <a:picLocks noChangeAspect="1"/>
          </p:cNvPicPr>
          <p:nvPr/>
        </p:nvPicPr>
        <p:blipFill>
          <a:blip r:embed="rId7"/>
          <a:stretch>
            <a:fillRect/>
          </a:stretch>
        </p:blipFill>
        <p:spPr>
          <a:xfrm>
            <a:off x="9822852" y="2277660"/>
            <a:ext cx="743776" cy="737680"/>
          </a:xfrm>
          <a:prstGeom prst="rect">
            <a:avLst/>
          </a:prstGeom>
        </p:spPr>
      </p:pic>
    </p:spTree>
    <p:extLst>
      <p:ext uri="{BB962C8B-B14F-4D97-AF65-F5344CB8AC3E}">
        <p14:creationId xmlns:p14="http://schemas.microsoft.com/office/powerpoint/2010/main" val="175321550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ATT Aleck Sans Medium"/>
        <a:ea typeface=""/>
        <a:cs typeface=""/>
      </a:majorFont>
      <a:minorFont>
        <a:latin typeface="ATT Alec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2_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4">
      <a:majorFont>
        <a:latin typeface="ATT Aleck Sans Medium"/>
        <a:ea typeface=""/>
        <a:cs typeface=""/>
      </a:majorFont>
      <a:minorFont>
        <a:latin typeface="ATT Alec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3910</TotalTime>
  <Words>1243</Words>
  <Application>Microsoft Office PowerPoint</Application>
  <PresentationFormat>Widescreen</PresentationFormat>
  <Paragraphs>168</Paragraphs>
  <Slides>15</Slides>
  <Notes>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15</vt:i4>
      </vt:variant>
    </vt:vector>
  </HeadingPairs>
  <TitlesOfParts>
    <vt:vector size="30" baseType="lpstr">
      <vt:lpstr>Aharoni</vt:lpstr>
      <vt:lpstr>Arial</vt:lpstr>
      <vt:lpstr>ATT Aleck Sans</vt:lpstr>
      <vt:lpstr>ATT Aleck Sans Medium</vt:lpstr>
      <vt:lpstr>Baloo Bhai 2</vt:lpstr>
      <vt:lpstr>Calibri</vt:lpstr>
      <vt:lpstr>Calibri Light</vt:lpstr>
      <vt:lpstr>Latto</vt:lpstr>
      <vt:lpstr>Roboto</vt:lpstr>
      <vt:lpstr>Söhne</vt:lpstr>
      <vt:lpstr>Source Sans Pro SemiBold</vt:lpstr>
      <vt:lpstr>Office Theme</vt:lpstr>
      <vt:lpstr>1_Office Theme</vt:lpstr>
      <vt:lpstr>Celestial</vt:lpstr>
      <vt:lpstr>2_Office Theme</vt:lpstr>
      <vt:lpstr>PowerPoint Presentation</vt:lpstr>
      <vt:lpstr>PowerPoint Presentation</vt:lpstr>
      <vt:lpstr>PowerPoint Presentation</vt:lpstr>
      <vt:lpstr>PowerPoint Presentation</vt:lpstr>
      <vt:lpstr>PowerPoint Presentation</vt:lpstr>
      <vt:lpstr>The Global Emergency Alerting Shortfall 6 billion people left vulnerable</vt:lpstr>
      <vt:lpstr>Aligned with UN’s  “Early Warnings for All Initiative”</vt:lpstr>
      <vt:lpstr>PowerPoint Presentation</vt:lpstr>
      <vt:lpstr>PowerPoint Presentation</vt:lpstr>
      <vt:lpstr>The UPSEN Program   </vt:lpstr>
      <vt:lpstr>Economic Challenges  </vt:lpstr>
      <vt:lpstr>Political Challenges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Pacholik</dc:creator>
  <cp:lastModifiedBy>Daniel Pacholik</cp:lastModifiedBy>
  <cp:revision>11</cp:revision>
  <dcterms:created xsi:type="dcterms:W3CDTF">2025-01-21T01:21:21Z</dcterms:created>
  <dcterms:modified xsi:type="dcterms:W3CDTF">2025-01-24T18:43:40Z</dcterms:modified>
</cp:coreProperties>
</file>